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307" r:id="rId3"/>
    <p:sldId id="305" r:id="rId4"/>
    <p:sldId id="306" r:id="rId5"/>
    <p:sldId id="260" r:id="rId6"/>
    <p:sldId id="284" r:id="rId7"/>
    <p:sldId id="285" r:id="rId8"/>
    <p:sldId id="286" r:id="rId9"/>
    <p:sldId id="287" r:id="rId10"/>
    <p:sldId id="288" r:id="rId11"/>
    <p:sldId id="290" r:id="rId12"/>
    <p:sldId id="261" r:id="rId13"/>
    <p:sldId id="258" r:id="rId14"/>
    <p:sldId id="259" r:id="rId15"/>
    <p:sldId id="262" r:id="rId16"/>
    <p:sldId id="292" r:id="rId17"/>
    <p:sldId id="265" r:id="rId18"/>
    <p:sldId id="293" r:id="rId19"/>
    <p:sldId id="294" r:id="rId20"/>
    <p:sldId id="295" r:id="rId21"/>
    <p:sldId id="264" r:id="rId22"/>
    <p:sldId id="263" r:id="rId23"/>
    <p:sldId id="296" r:id="rId24"/>
    <p:sldId id="297" r:id="rId25"/>
    <p:sldId id="266" r:id="rId26"/>
    <p:sldId id="298" r:id="rId27"/>
    <p:sldId id="299" r:id="rId28"/>
    <p:sldId id="300" r:id="rId29"/>
    <p:sldId id="301" r:id="rId30"/>
    <p:sldId id="302" r:id="rId31"/>
    <p:sldId id="303" r:id="rId32"/>
  </p:sldIdLst>
  <p:sldSz cx="9144000" cy="6858000" type="screen4x3"/>
  <p:notesSz cx="6858000" cy="9144000"/>
  <p:defaultTextStyle>
    <a:defPPr>
      <a:defRPr lang="en"/>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80" autoAdjust="0"/>
    <p:restoredTop sz="91599" autoAdjust="0"/>
  </p:normalViewPr>
  <p:slideViewPr>
    <p:cSldViewPr>
      <p:cViewPr varScale="1">
        <p:scale>
          <a:sx n="79" d="100"/>
          <a:sy n="79" d="100"/>
        </p:scale>
        <p:origin x="1781" y="77"/>
      </p:cViewPr>
      <p:guideLst>
        <p:guide orient="horz" pos="2160"/>
        <p:guide pos="2880"/>
      </p:guideLst>
    </p:cSldViewPr>
  </p:slideViewPr>
  <p:outlineViewPr>
    <p:cViewPr>
      <p:scale>
        <a:sx n="33" d="100"/>
        <a:sy n="33" d="100"/>
      </p:scale>
      <p:origin x="48" y="2021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607EF1-344A-4AF6-844F-5AF69DDDE83D}" type="datetimeFigureOut">
              <a:rPr lang="en-US" smtClean="0"/>
              <a:t>2/14/2024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EBBC59-D87F-4590-8260-01F963BFE3D9}" type="slidenum">
              <a:rPr lang="en-US" smtClean="0"/>
              <a:t>‹#›</a:t>
            </a:fld>
            <a:endParaRPr lang="en-US"/>
          </a:p>
        </p:txBody>
      </p:sp>
    </p:spTree>
    <p:extLst>
      <p:ext uri="{BB962C8B-B14F-4D97-AF65-F5344CB8AC3E}">
        <p14:creationId xmlns:p14="http://schemas.microsoft.com/office/powerpoint/2010/main" val="3917775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EBBC59-D87F-4590-8260-01F963BFE3D9}" type="slidenum">
              <a:rPr lang="en-US" smtClean="0"/>
              <a:t>2</a:t>
            </a:fld>
            <a:endParaRPr lang="en-US"/>
          </a:p>
        </p:txBody>
      </p:sp>
    </p:spTree>
    <p:extLst>
      <p:ext uri="{BB962C8B-B14F-4D97-AF65-F5344CB8AC3E}">
        <p14:creationId xmlns:p14="http://schemas.microsoft.com/office/powerpoint/2010/main" val="3885433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C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CS"/>
          </a:p>
        </p:txBody>
      </p:sp>
      <p:sp>
        <p:nvSpPr>
          <p:cNvPr id="4" name="Date Placeholder 3"/>
          <p:cNvSpPr>
            <a:spLocks noGrp="1"/>
          </p:cNvSpPr>
          <p:nvPr>
            <p:ph type="dt" sz="half" idx="10"/>
          </p:nvPr>
        </p:nvSpPr>
        <p:spPr/>
        <p:txBody>
          <a:bodyPr/>
          <a:lstStyle>
            <a:lvl1pPr>
              <a:defRPr/>
            </a:lvl1pPr>
          </a:lstStyle>
          <a:p>
            <a:fld id="{58D1E424-4A13-434D-B379-C21C0472515F}" type="datetimeFigureOut">
              <a:rPr lang="sr-Latn-RS" altLang="en-US"/>
              <a:pPr/>
              <a:t>14.2.2024.</a:t>
            </a:fld>
            <a:endParaRPr lang="sr-Latn-RS" altLang="en-US"/>
          </a:p>
        </p:txBody>
      </p:sp>
      <p:sp>
        <p:nvSpPr>
          <p:cNvPr id="5" name="Footer Placeholder 4"/>
          <p:cNvSpPr>
            <a:spLocks noGrp="1"/>
          </p:cNvSpPr>
          <p:nvPr>
            <p:ph type="ftr" sz="quarter" idx="11"/>
          </p:nvPr>
        </p:nvSpPr>
        <p:spPr/>
        <p:txBody>
          <a:bodyPr/>
          <a:lstStyle>
            <a:lvl1pPr>
              <a:defRPr/>
            </a:lvl1pPr>
          </a:lstStyle>
          <a:p>
            <a:endParaRPr lang="sr-Latn-RS" altLang="en-US"/>
          </a:p>
        </p:txBody>
      </p:sp>
      <p:sp>
        <p:nvSpPr>
          <p:cNvPr id="6" name="Slide Number Placeholder 5"/>
          <p:cNvSpPr>
            <a:spLocks noGrp="1"/>
          </p:cNvSpPr>
          <p:nvPr>
            <p:ph type="sldNum" sz="quarter" idx="12"/>
          </p:nvPr>
        </p:nvSpPr>
        <p:spPr/>
        <p:txBody>
          <a:bodyPr/>
          <a:lstStyle>
            <a:lvl1pPr>
              <a:defRPr/>
            </a:lvl1pPr>
          </a:lstStyle>
          <a:p>
            <a:fld id="{3B9C7E7B-C58E-43B2-B414-D54A7D0BF11D}" type="slidenum">
              <a:rPr lang="sr-Latn-CS" altLang="en-US"/>
              <a:pPr/>
              <a:t>‹#›</a:t>
            </a:fld>
            <a:endParaRPr lang="sr-Latn-CS" altLang="en-US"/>
          </a:p>
        </p:txBody>
      </p:sp>
    </p:spTree>
    <p:extLst>
      <p:ext uri="{BB962C8B-B14F-4D97-AF65-F5344CB8AC3E}">
        <p14:creationId xmlns:p14="http://schemas.microsoft.com/office/powerpoint/2010/main" val="2613897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lvl1pPr>
              <a:defRPr/>
            </a:lvl1pPr>
          </a:lstStyle>
          <a:p>
            <a:fld id="{7233FD4F-C858-499C-ADBF-BAA69019110F}" type="datetimeFigureOut">
              <a:rPr lang="sr-Latn-RS" altLang="en-US"/>
              <a:pPr/>
              <a:t>14.2.2024.</a:t>
            </a:fld>
            <a:endParaRPr lang="sr-Latn-RS" altLang="en-US"/>
          </a:p>
        </p:txBody>
      </p:sp>
      <p:sp>
        <p:nvSpPr>
          <p:cNvPr id="5" name="Footer Placeholder 4"/>
          <p:cNvSpPr>
            <a:spLocks noGrp="1"/>
          </p:cNvSpPr>
          <p:nvPr>
            <p:ph type="ftr" sz="quarter" idx="11"/>
          </p:nvPr>
        </p:nvSpPr>
        <p:spPr/>
        <p:txBody>
          <a:bodyPr/>
          <a:lstStyle>
            <a:lvl1pPr>
              <a:defRPr/>
            </a:lvl1pPr>
          </a:lstStyle>
          <a:p>
            <a:endParaRPr lang="sr-Latn-RS" altLang="en-US"/>
          </a:p>
        </p:txBody>
      </p:sp>
      <p:sp>
        <p:nvSpPr>
          <p:cNvPr id="6" name="Slide Number Placeholder 5"/>
          <p:cNvSpPr>
            <a:spLocks noGrp="1"/>
          </p:cNvSpPr>
          <p:nvPr>
            <p:ph type="sldNum" sz="quarter" idx="12"/>
          </p:nvPr>
        </p:nvSpPr>
        <p:spPr/>
        <p:txBody>
          <a:bodyPr/>
          <a:lstStyle>
            <a:lvl1pPr>
              <a:defRPr/>
            </a:lvl1pPr>
          </a:lstStyle>
          <a:p>
            <a:fld id="{588DF5BC-6EB9-4CB1-AE27-DE714EE0B0DE}" type="slidenum">
              <a:rPr lang="sr-Latn-CS" altLang="en-US"/>
              <a:pPr/>
              <a:t>‹#›</a:t>
            </a:fld>
            <a:endParaRPr lang="sr-Latn-CS" altLang="en-US"/>
          </a:p>
        </p:txBody>
      </p:sp>
    </p:spTree>
    <p:extLst>
      <p:ext uri="{BB962C8B-B14F-4D97-AF65-F5344CB8AC3E}">
        <p14:creationId xmlns:p14="http://schemas.microsoft.com/office/powerpoint/2010/main" val="3552379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lvl1pPr>
              <a:defRPr/>
            </a:lvl1pPr>
          </a:lstStyle>
          <a:p>
            <a:fld id="{264D0B5B-619F-4DE7-AF92-E2BE2E53283E}" type="datetimeFigureOut">
              <a:rPr lang="sr-Latn-RS" altLang="en-US"/>
              <a:pPr/>
              <a:t>14.2.2024.</a:t>
            </a:fld>
            <a:endParaRPr lang="sr-Latn-RS" altLang="en-US"/>
          </a:p>
        </p:txBody>
      </p:sp>
      <p:sp>
        <p:nvSpPr>
          <p:cNvPr id="5" name="Footer Placeholder 4"/>
          <p:cNvSpPr>
            <a:spLocks noGrp="1"/>
          </p:cNvSpPr>
          <p:nvPr>
            <p:ph type="ftr" sz="quarter" idx="11"/>
          </p:nvPr>
        </p:nvSpPr>
        <p:spPr/>
        <p:txBody>
          <a:bodyPr/>
          <a:lstStyle>
            <a:lvl1pPr>
              <a:defRPr/>
            </a:lvl1pPr>
          </a:lstStyle>
          <a:p>
            <a:endParaRPr lang="sr-Latn-RS" altLang="en-US"/>
          </a:p>
        </p:txBody>
      </p:sp>
      <p:sp>
        <p:nvSpPr>
          <p:cNvPr id="6" name="Slide Number Placeholder 5"/>
          <p:cNvSpPr>
            <a:spLocks noGrp="1"/>
          </p:cNvSpPr>
          <p:nvPr>
            <p:ph type="sldNum" sz="quarter" idx="12"/>
          </p:nvPr>
        </p:nvSpPr>
        <p:spPr/>
        <p:txBody>
          <a:bodyPr/>
          <a:lstStyle>
            <a:lvl1pPr>
              <a:defRPr/>
            </a:lvl1pPr>
          </a:lstStyle>
          <a:p>
            <a:fld id="{8023D8D8-6691-411A-A727-BA6071795399}" type="slidenum">
              <a:rPr lang="sr-Latn-CS" altLang="en-US"/>
              <a:pPr/>
              <a:t>‹#›</a:t>
            </a:fld>
            <a:endParaRPr lang="sr-Latn-CS" altLang="en-US"/>
          </a:p>
        </p:txBody>
      </p:sp>
    </p:spTree>
    <p:extLst>
      <p:ext uri="{BB962C8B-B14F-4D97-AF65-F5344CB8AC3E}">
        <p14:creationId xmlns:p14="http://schemas.microsoft.com/office/powerpoint/2010/main" val="4015737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lvl1pPr>
              <a:defRPr/>
            </a:lvl1pPr>
          </a:lstStyle>
          <a:p>
            <a:fld id="{4FE5FE73-3EA5-4A8F-8821-FD248A746DA7}" type="datetimeFigureOut">
              <a:rPr lang="sr-Latn-RS" altLang="en-US"/>
              <a:pPr/>
              <a:t>14.2.2024.</a:t>
            </a:fld>
            <a:endParaRPr lang="sr-Latn-RS" altLang="en-US"/>
          </a:p>
        </p:txBody>
      </p:sp>
      <p:sp>
        <p:nvSpPr>
          <p:cNvPr id="5" name="Footer Placeholder 4"/>
          <p:cNvSpPr>
            <a:spLocks noGrp="1"/>
          </p:cNvSpPr>
          <p:nvPr>
            <p:ph type="ftr" sz="quarter" idx="11"/>
          </p:nvPr>
        </p:nvSpPr>
        <p:spPr/>
        <p:txBody>
          <a:bodyPr/>
          <a:lstStyle>
            <a:lvl1pPr>
              <a:defRPr/>
            </a:lvl1pPr>
          </a:lstStyle>
          <a:p>
            <a:endParaRPr lang="sr-Latn-RS" altLang="en-US"/>
          </a:p>
        </p:txBody>
      </p:sp>
      <p:sp>
        <p:nvSpPr>
          <p:cNvPr id="6" name="Slide Number Placeholder 5"/>
          <p:cNvSpPr>
            <a:spLocks noGrp="1"/>
          </p:cNvSpPr>
          <p:nvPr>
            <p:ph type="sldNum" sz="quarter" idx="12"/>
          </p:nvPr>
        </p:nvSpPr>
        <p:spPr/>
        <p:txBody>
          <a:bodyPr/>
          <a:lstStyle>
            <a:lvl1pPr>
              <a:defRPr/>
            </a:lvl1pPr>
          </a:lstStyle>
          <a:p>
            <a:fld id="{AFED2D8C-9DE9-45DE-A057-23BACFFAA192}" type="slidenum">
              <a:rPr lang="sr-Latn-CS" altLang="en-US"/>
              <a:pPr/>
              <a:t>‹#›</a:t>
            </a:fld>
            <a:endParaRPr lang="sr-Latn-CS" altLang="en-US"/>
          </a:p>
        </p:txBody>
      </p:sp>
    </p:spTree>
    <p:extLst>
      <p:ext uri="{BB962C8B-B14F-4D97-AF65-F5344CB8AC3E}">
        <p14:creationId xmlns:p14="http://schemas.microsoft.com/office/powerpoint/2010/main" val="452165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C728AA32-E7DB-4E1C-A5EA-AE8157AAFF49}" type="datetimeFigureOut">
              <a:rPr lang="sr-Latn-RS" altLang="en-US"/>
              <a:pPr/>
              <a:t>14.2.2024.</a:t>
            </a:fld>
            <a:endParaRPr lang="sr-Latn-RS" altLang="en-US"/>
          </a:p>
        </p:txBody>
      </p:sp>
      <p:sp>
        <p:nvSpPr>
          <p:cNvPr id="5" name="Footer Placeholder 4"/>
          <p:cNvSpPr>
            <a:spLocks noGrp="1"/>
          </p:cNvSpPr>
          <p:nvPr>
            <p:ph type="ftr" sz="quarter" idx="11"/>
          </p:nvPr>
        </p:nvSpPr>
        <p:spPr/>
        <p:txBody>
          <a:bodyPr/>
          <a:lstStyle>
            <a:lvl1pPr>
              <a:defRPr/>
            </a:lvl1pPr>
          </a:lstStyle>
          <a:p>
            <a:endParaRPr lang="sr-Latn-RS" altLang="en-US"/>
          </a:p>
        </p:txBody>
      </p:sp>
      <p:sp>
        <p:nvSpPr>
          <p:cNvPr id="6" name="Slide Number Placeholder 5"/>
          <p:cNvSpPr>
            <a:spLocks noGrp="1"/>
          </p:cNvSpPr>
          <p:nvPr>
            <p:ph type="sldNum" sz="quarter" idx="12"/>
          </p:nvPr>
        </p:nvSpPr>
        <p:spPr/>
        <p:txBody>
          <a:bodyPr/>
          <a:lstStyle>
            <a:lvl1pPr>
              <a:defRPr/>
            </a:lvl1pPr>
          </a:lstStyle>
          <a:p>
            <a:fld id="{D686A7E4-E058-4289-BF0E-3C3DE415B252}" type="slidenum">
              <a:rPr lang="sr-Latn-CS" altLang="en-US"/>
              <a:pPr/>
              <a:t>‹#›</a:t>
            </a:fld>
            <a:endParaRPr lang="sr-Latn-CS" altLang="en-US"/>
          </a:p>
        </p:txBody>
      </p:sp>
    </p:spTree>
    <p:extLst>
      <p:ext uri="{BB962C8B-B14F-4D97-AF65-F5344CB8AC3E}">
        <p14:creationId xmlns:p14="http://schemas.microsoft.com/office/powerpoint/2010/main" val="1669239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Date Placeholder 3"/>
          <p:cNvSpPr>
            <a:spLocks noGrp="1"/>
          </p:cNvSpPr>
          <p:nvPr>
            <p:ph type="dt" sz="half" idx="10"/>
          </p:nvPr>
        </p:nvSpPr>
        <p:spPr/>
        <p:txBody>
          <a:bodyPr/>
          <a:lstStyle>
            <a:lvl1pPr>
              <a:defRPr/>
            </a:lvl1pPr>
          </a:lstStyle>
          <a:p>
            <a:fld id="{52C5EB86-9DA7-4479-AA2C-E84D45AD3E3F}" type="datetimeFigureOut">
              <a:rPr lang="sr-Latn-RS" altLang="en-US"/>
              <a:pPr/>
              <a:t>14.2.2024.</a:t>
            </a:fld>
            <a:endParaRPr lang="sr-Latn-RS" altLang="en-US"/>
          </a:p>
        </p:txBody>
      </p:sp>
      <p:sp>
        <p:nvSpPr>
          <p:cNvPr id="6" name="Footer Placeholder 4"/>
          <p:cNvSpPr>
            <a:spLocks noGrp="1"/>
          </p:cNvSpPr>
          <p:nvPr>
            <p:ph type="ftr" sz="quarter" idx="11"/>
          </p:nvPr>
        </p:nvSpPr>
        <p:spPr/>
        <p:txBody>
          <a:bodyPr/>
          <a:lstStyle>
            <a:lvl1pPr>
              <a:defRPr/>
            </a:lvl1pPr>
          </a:lstStyle>
          <a:p>
            <a:endParaRPr lang="sr-Latn-RS" altLang="en-US"/>
          </a:p>
        </p:txBody>
      </p:sp>
      <p:sp>
        <p:nvSpPr>
          <p:cNvPr id="7" name="Slide Number Placeholder 5"/>
          <p:cNvSpPr>
            <a:spLocks noGrp="1"/>
          </p:cNvSpPr>
          <p:nvPr>
            <p:ph type="sldNum" sz="quarter" idx="12"/>
          </p:nvPr>
        </p:nvSpPr>
        <p:spPr/>
        <p:txBody>
          <a:bodyPr/>
          <a:lstStyle>
            <a:lvl1pPr>
              <a:defRPr/>
            </a:lvl1pPr>
          </a:lstStyle>
          <a:p>
            <a:fld id="{C6778D1C-20E7-47E2-A36B-262C59DA2E62}" type="slidenum">
              <a:rPr lang="sr-Latn-CS" altLang="en-US"/>
              <a:pPr/>
              <a:t>‹#›</a:t>
            </a:fld>
            <a:endParaRPr lang="sr-Latn-CS" altLang="en-US"/>
          </a:p>
        </p:txBody>
      </p:sp>
    </p:spTree>
    <p:extLst>
      <p:ext uri="{BB962C8B-B14F-4D97-AF65-F5344CB8AC3E}">
        <p14:creationId xmlns:p14="http://schemas.microsoft.com/office/powerpoint/2010/main" val="3987054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Date Placeholder 3"/>
          <p:cNvSpPr>
            <a:spLocks noGrp="1"/>
          </p:cNvSpPr>
          <p:nvPr>
            <p:ph type="dt" sz="half" idx="10"/>
          </p:nvPr>
        </p:nvSpPr>
        <p:spPr/>
        <p:txBody>
          <a:bodyPr/>
          <a:lstStyle>
            <a:lvl1pPr>
              <a:defRPr/>
            </a:lvl1pPr>
          </a:lstStyle>
          <a:p>
            <a:fld id="{ED7D3409-812D-4445-B4A3-7DC270467E60}" type="datetimeFigureOut">
              <a:rPr lang="sr-Latn-RS" altLang="en-US"/>
              <a:pPr/>
              <a:t>14.2.2024.</a:t>
            </a:fld>
            <a:endParaRPr lang="sr-Latn-RS" altLang="en-US"/>
          </a:p>
        </p:txBody>
      </p:sp>
      <p:sp>
        <p:nvSpPr>
          <p:cNvPr id="8" name="Footer Placeholder 4"/>
          <p:cNvSpPr>
            <a:spLocks noGrp="1"/>
          </p:cNvSpPr>
          <p:nvPr>
            <p:ph type="ftr" sz="quarter" idx="11"/>
          </p:nvPr>
        </p:nvSpPr>
        <p:spPr/>
        <p:txBody>
          <a:bodyPr/>
          <a:lstStyle>
            <a:lvl1pPr>
              <a:defRPr/>
            </a:lvl1pPr>
          </a:lstStyle>
          <a:p>
            <a:endParaRPr lang="sr-Latn-RS" altLang="en-US"/>
          </a:p>
        </p:txBody>
      </p:sp>
      <p:sp>
        <p:nvSpPr>
          <p:cNvPr id="9" name="Slide Number Placeholder 5"/>
          <p:cNvSpPr>
            <a:spLocks noGrp="1"/>
          </p:cNvSpPr>
          <p:nvPr>
            <p:ph type="sldNum" sz="quarter" idx="12"/>
          </p:nvPr>
        </p:nvSpPr>
        <p:spPr/>
        <p:txBody>
          <a:bodyPr/>
          <a:lstStyle>
            <a:lvl1pPr>
              <a:defRPr/>
            </a:lvl1pPr>
          </a:lstStyle>
          <a:p>
            <a:fld id="{936FFD0D-BFAE-4D1A-A687-6A753C51A475}" type="slidenum">
              <a:rPr lang="sr-Latn-CS" altLang="en-US"/>
              <a:pPr/>
              <a:t>‹#›</a:t>
            </a:fld>
            <a:endParaRPr lang="sr-Latn-CS" altLang="en-US"/>
          </a:p>
        </p:txBody>
      </p:sp>
    </p:spTree>
    <p:extLst>
      <p:ext uri="{BB962C8B-B14F-4D97-AF65-F5344CB8AC3E}">
        <p14:creationId xmlns:p14="http://schemas.microsoft.com/office/powerpoint/2010/main" val="1539058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Date Placeholder 3"/>
          <p:cNvSpPr>
            <a:spLocks noGrp="1"/>
          </p:cNvSpPr>
          <p:nvPr>
            <p:ph type="dt" sz="half" idx="10"/>
          </p:nvPr>
        </p:nvSpPr>
        <p:spPr/>
        <p:txBody>
          <a:bodyPr/>
          <a:lstStyle>
            <a:lvl1pPr>
              <a:defRPr/>
            </a:lvl1pPr>
          </a:lstStyle>
          <a:p>
            <a:fld id="{1AE1B231-801F-46B0-AB50-8CDBE7707247}" type="datetimeFigureOut">
              <a:rPr lang="sr-Latn-RS" altLang="en-US"/>
              <a:pPr/>
              <a:t>14.2.2024.</a:t>
            </a:fld>
            <a:endParaRPr lang="sr-Latn-RS" altLang="en-US"/>
          </a:p>
        </p:txBody>
      </p:sp>
      <p:sp>
        <p:nvSpPr>
          <p:cNvPr id="4" name="Footer Placeholder 4"/>
          <p:cNvSpPr>
            <a:spLocks noGrp="1"/>
          </p:cNvSpPr>
          <p:nvPr>
            <p:ph type="ftr" sz="quarter" idx="11"/>
          </p:nvPr>
        </p:nvSpPr>
        <p:spPr/>
        <p:txBody>
          <a:bodyPr/>
          <a:lstStyle>
            <a:lvl1pPr>
              <a:defRPr/>
            </a:lvl1pPr>
          </a:lstStyle>
          <a:p>
            <a:endParaRPr lang="sr-Latn-RS" altLang="en-US"/>
          </a:p>
        </p:txBody>
      </p:sp>
      <p:sp>
        <p:nvSpPr>
          <p:cNvPr id="5" name="Slide Number Placeholder 5"/>
          <p:cNvSpPr>
            <a:spLocks noGrp="1"/>
          </p:cNvSpPr>
          <p:nvPr>
            <p:ph type="sldNum" sz="quarter" idx="12"/>
          </p:nvPr>
        </p:nvSpPr>
        <p:spPr/>
        <p:txBody>
          <a:bodyPr/>
          <a:lstStyle>
            <a:lvl1pPr>
              <a:defRPr/>
            </a:lvl1pPr>
          </a:lstStyle>
          <a:p>
            <a:fld id="{43254727-E769-4C24-AA77-EEF2B8939BE6}" type="slidenum">
              <a:rPr lang="sr-Latn-CS" altLang="en-US"/>
              <a:pPr/>
              <a:t>‹#›</a:t>
            </a:fld>
            <a:endParaRPr lang="sr-Latn-CS" altLang="en-US"/>
          </a:p>
        </p:txBody>
      </p:sp>
    </p:spTree>
    <p:extLst>
      <p:ext uri="{BB962C8B-B14F-4D97-AF65-F5344CB8AC3E}">
        <p14:creationId xmlns:p14="http://schemas.microsoft.com/office/powerpoint/2010/main" val="619841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22FEA148-FEFB-4AAA-9F43-660A684A5213}" type="datetimeFigureOut">
              <a:rPr lang="sr-Latn-RS" altLang="en-US"/>
              <a:pPr/>
              <a:t>14.2.2024.</a:t>
            </a:fld>
            <a:endParaRPr lang="sr-Latn-RS" altLang="en-US"/>
          </a:p>
        </p:txBody>
      </p:sp>
      <p:sp>
        <p:nvSpPr>
          <p:cNvPr id="3" name="Footer Placeholder 4"/>
          <p:cNvSpPr>
            <a:spLocks noGrp="1"/>
          </p:cNvSpPr>
          <p:nvPr>
            <p:ph type="ftr" sz="quarter" idx="11"/>
          </p:nvPr>
        </p:nvSpPr>
        <p:spPr/>
        <p:txBody>
          <a:bodyPr/>
          <a:lstStyle>
            <a:lvl1pPr>
              <a:defRPr/>
            </a:lvl1pPr>
          </a:lstStyle>
          <a:p>
            <a:endParaRPr lang="sr-Latn-RS" altLang="en-US"/>
          </a:p>
        </p:txBody>
      </p:sp>
      <p:sp>
        <p:nvSpPr>
          <p:cNvPr id="4" name="Slide Number Placeholder 5"/>
          <p:cNvSpPr>
            <a:spLocks noGrp="1"/>
          </p:cNvSpPr>
          <p:nvPr>
            <p:ph type="sldNum" sz="quarter" idx="12"/>
          </p:nvPr>
        </p:nvSpPr>
        <p:spPr/>
        <p:txBody>
          <a:bodyPr/>
          <a:lstStyle>
            <a:lvl1pPr>
              <a:defRPr/>
            </a:lvl1pPr>
          </a:lstStyle>
          <a:p>
            <a:fld id="{C50433C6-E24F-443C-936B-0F803F6F58ED}" type="slidenum">
              <a:rPr lang="sr-Latn-CS" altLang="en-US"/>
              <a:pPr/>
              <a:t>‹#›</a:t>
            </a:fld>
            <a:endParaRPr lang="sr-Latn-CS" altLang="en-US"/>
          </a:p>
        </p:txBody>
      </p:sp>
    </p:spTree>
    <p:extLst>
      <p:ext uri="{BB962C8B-B14F-4D97-AF65-F5344CB8AC3E}">
        <p14:creationId xmlns:p14="http://schemas.microsoft.com/office/powerpoint/2010/main" val="3228325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F846615-B4D6-40AA-83AB-8B93EC0CBC4C}" type="datetimeFigureOut">
              <a:rPr lang="sr-Latn-RS" altLang="en-US"/>
              <a:pPr/>
              <a:t>14.2.2024.</a:t>
            </a:fld>
            <a:endParaRPr lang="sr-Latn-RS" altLang="en-US"/>
          </a:p>
        </p:txBody>
      </p:sp>
      <p:sp>
        <p:nvSpPr>
          <p:cNvPr id="6" name="Footer Placeholder 4"/>
          <p:cNvSpPr>
            <a:spLocks noGrp="1"/>
          </p:cNvSpPr>
          <p:nvPr>
            <p:ph type="ftr" sz="quarter" idx="11"/>
          </p:nvPr>
        </p:nvSpPr>
        <p:spPr/>
        <p:txBody>
          <a:bodyPr/>
          <a:lstStyle>
            <a:lvl1pPr>
              <a:defRPr/>
            </a:lvl1pPr>
          </a:lstStyle>
          <a:p>
            <a:endParaRPr lang="sr-Latn-RS" altLang="en-US"/>
          </a:p>
        </p:txBody>
      </p:sp>
      <p:sp>
        <p:nvSpPr>
          <p:cNvPr id="7" name="Slide Number Placeholder 5"/>
          <p:cNvSpPr>
            <a:spLocks noGrp="1"/>
          </p:cNvSpPr>
          <p:nvPr>
            <p:ph type="sldNum" sz="quarter" idx="12"/>
          </p:nvPr>
        </p:nvSpPr>
        <p:spPr/>
        <p:txBody>
          <a:bodyPr/>
          <a:lstStyle>
            <a:lvl1pPr>
              <a:defRPr/>
            </a:lvl1pPr>
          </a:lstStyle>
          <a:p>
            <a:fld id="{FF677B2D-48CA-4897-A617-CBCAC2AC95DB}" type="slidenum">
              <a:rPr lang="sr-Latn-CS" altLang="en-US"/>
              <a:pPr/>
              <a:t>‹#›</a:t>
            </a:fld>
            <a:endParaRPr lang="sr-Latn-CS" altLang="en-US"/>
          </a:p>
        </p:txBody>
      </p:sp>
    </p:spTree>
    <p:extLst>
      <p:ext uri="{BB962C8B-B14F-4D97-AF65-F5344CB8AC3E}">
        <p14:creationId xmlns:p14="http://schemas.microsoft.com/office/powerpoint/2010/main" val="307955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0473293-F5F7-488D-991C-9629D600FFC5}" type="datetimeFigureOut">
              <a:rPr lang="sr-Latn-RS" altLang="en-US"/>
              <a:pPr/>
              <a:t>14.2.2024.</a:t>
            </a:fld>
            <a:endParaRPr lang="sr-Latn-RS" altLang="en-US"/>
          </a:p>
        </p:txBody>
      </p:sp>
      <p:sp>
        <p:nvSpPr>
          <p:cNvPr id="6" name="Footer Placeholder 4"/>
          <p:cNvSpPr>
            <a:spLocks noGrp="1"/>
          </p:cNvSpPr>
          <p:nvPr>
            <p:ph type="ftr" sz="quarter" idx="11"/>
          </p:nvPr>
        </p:nvSpPr>
        <p:spPr/>
        <p:txBody>
          <a:bodyPr/>
          <a:lstStyle>
            <a:lvl1pPr>
              <a:defRPr/>
            </a:lvl1pPr>
          </a:lstStyle>
          <a:p>
            <a:endParaRPr lang="sr-Latn-RS" altLang="en-US"/>
          </a:p>
        </p:txBody>
      </p:sp>
      <p:sp>
        <p:nvSpPr>
          <p:cNvPr id="7" name="Slide Number Placeholder 5"/>
          <p:cNvSpPr>
            <a:spLocks noGrp="1"/>
          </p:cNvSpPr>
          <p:nvPr>
            <p:ph type="sldNum" sz="quarter" idx="12"/>
          </p:nvPr>
        </p:nvSpPr>
        <p:spPr/>
        <p:txBody>
          <a:bodyPr/>
          <a:lstStyle>
            <a:lvl1pPr>
              <a:defRPr/>
            </a:lvl1pPr>
          </a:lstStyle>
          <a:p>
            <a:fld id="{44FFD5D6-941C-43FD-95E0-E29FAE9AF0C4}" type="slidenum">
              <a:rPr lang="sr-Latn-CS" altLang="en-US"/>
              <a:pPr/>
              <a:t>‹#›</a:t>
            </a:fld>
            <a:endParaRPr lang="sr-Latn-CS" altLang="en-US"/>
          </a:p>
        </p:txBody>
      </p:sp>
    </p:spTree>
    <p:extLst>
      <p:ext uri="{BB962C8B-B14F-4D97-AF65-F5344CB8AC3E}">
        <p14:creationId xmlns:p14="http://schemas.microsoft.com/office/powerpoint/2010/main" val="349671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sr-Latn-C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sr-Latn-C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fld id="{2FC73CA0-8EC7-42F5-9BC9-C5C4F762F43E}" type="datetimeFigureOut">
              <a:rPr lang="sr-Latn-RS" altLang="en-US"/>
              <a:pPr/>
              <a:t>14.2.2024.</a:t>
            </a:fld>
            <a:endParaRPr lang="sr-Latn-R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defRPr>
            </a:lvl1pPr>
          </a:lstStyle>
          <a:p>
            <a:endParaRPr lang="sr-Latn-R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F9BFC39B-33F8-426F-936F-54C036E42835}" type="slidenum">
              <a:rPr lang="sr-Latn-CS" altLang="en-US"/>
              <a:pPr/>
              <a:t>‹#›</a:t>
            </a:fld>
            <a:endParaRPr lang="sr-Latn-C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685800" y="1066800"/>
            <a:ext cx="7772400" cy="2533650"/>
          </a:xfrm>
        </p:spPr>
        <p:txBody>
          <a:bodyPr/>
          <a:lstStyle/>
          <a:p>
            <a:pPr eaLnBrk="1" hangingPunct="1"/>
            <a:r>
              <a:rPr lang="en" altLang="en-US" b="1" smtClean="0">
                <a:solidFill>
                  <a:srgbClr val="FF0000"/>
                </a:solidFill>
              </a:rPr>
              <a:t>DISORDER OF WATER AND SALT HOMEOSTASIS IN THE ELDERLY</a:t>
            </a:r>
            <a:endParaRPr lang="sr-Latn-CS" altLang="en-US" b="1" smtClean="0">
              <a:solidFill>
                <a:srgbClr val="FF0000"/>
              </a:solidFill>
            </a:endParaRPr>
          </a:p>
        </p:txBody>
      </p:sp>
      <p:sp>
        <p:nvSpPr>
          <p:cNvPr id="2051" name="Subtitle 2"/>
          <p:cNvSpPr>
            <a:spLocks noGrp="1"/>
          </p:cNvSpPr>
          <p:nvPr>
            <p:ph type="subTitle" idx="1"/>
          </p:nvPr>
        </p:nvSpPr>
        <p:spPr>
          <a:xfrm>
            <a:off x="1371600" y="4038600"/>
            <a:ext cx="6400800" cy="1066800"/>
          </a:xfrm>
        </p:spPr>
        <p:txBody>
          <a:bodyPr rtlCol="0">
            <a:normAutofit fontScale="85000" lnSpcReduction="20000"/>
          </a:bodyPr>
          <a:lstStyle/>
          <a:p>
            <a:pPr eaLnBrk="1" fontAlgn="auto" hangingPunct="1">
              <a:spcBef>
                <a:spcPct val="0"/>
              </a:spcBef>
              <a:spcAft>
                <a:spcPts val="0"/>
              </a:spcAft>
              <a:defRPr/>
            </a:pPr>
            <a:r>
              <a:rPr lang="en" sz="3000" dirty="0" smtClean="0">
                <a:solidFill>
                  <a:srgbClr val="FF0000"/>
                </a:solidFill>
              </a:rPr>
              <a:t>Prof</a:t>
            </a:r>
            <a:r>
              <a:rPr lang="en" sz="3000" smtClean="0">
                <a:solidFill>
                  <a:srgbClr val="FF0000"/>
                </a:solidFill>
              </a:rPr>
              <a:t>. </a:t>
            </a:r>
            <a:r>
              <a:rPr lang="en-US" sz="3000" smtClean="0">
                <a:solidFill>
                  <a:srgbClr val="FF0000"/>
                </a:solidFill>
              </a:rPr>
              <a:t>Dr</a:t>
            </a:r>
            <a:r>
              <a:rPr lang="en" sz="3000" smtClean="0">
                <a:solidFill>
                  <a:srgbClr val="FF0000"/>
                </a:solidFill>
              </a:rPr>
              <a:t> Radojica Stolic</a:t>
            </a:r>
          </a:p>
          <a:p>
            <a:pPr eaLnBrk="1" fontAlgn="auto" hangingPunct="1">
              <a:spcBef>
                <a:spcPct val="0"/>
              </a:spcBef>
              <a:spcAft>
                <a:spcPts val="0"/>
              </a:spcAft>
              <a:defRPr/>
            </a:pPr>
            <a:r>
              <a:rPr lang="en" sz="3000" smtClean="0">
                <a:solidFill>
                  <a:srgbClr val="FF0000"/>
                </a:solidFill>
              </a:rPr>
              <a:t>Doc. Dr Tomislav Nikoli</a:t>
            </a:r>
            <a:r>
              <a:rPr lang="sr-Latn-RS" sz="3000" smtClean="0">
                <a:solidFill>
                  <a:srgbClr val="FF0000"/>
                </a:solidFill>
              </a:rPr>
              <a:t>ć</a:t>
            </a:r>
            <a:endParaRPr lang="sr-Latn-CS" sz="3000" baseline="30000" dirty="0" smtClean="0">
              <a:solidFill>
                <a:srgbClr val="FF0000"/>
              </a:solidFill>
            </a:endParaRPr>
          </a:p>
          <a:p>
            <a:pPr eaLnBrk="1" fontAlgn="auto" hangingPunct="1">
              <a:spcBef>
                <a:spcPct val="0"/>
              </a:spcBef>
              <a:spcAft>
                <a:spcPts val="0"/>
              </a:spcAft>
              <a:defRPr/>
            </a:pPr>
            <a:r>
              <a:rPr lang="en" sz="3000" dirty="0" smtClean="0">
                <a:solidFill>
                  <a:srgbClr val="FF0000"/>
                </a:solidFill>
              </a:rPr>
              <a:t>Faculty of Medical Sciences, Kragujevac</a:t>
            </a:r>
            <a:endParaRPr lang="sr-Latn-CS" sz="3000" dirty="0" smtClean="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 altLang="en-US" b="1" smtClean="0">
                <a:solidFill>
                  <a:srgbClr val="FF0000"/>
                </a:solidFill>
              </a:rPr>
              <a:t>Physiological response to thirst</a:t>
            </a:r>
          </a:p>
        </p:txBody>
      </p:sp>
      <p:sp>
        <p:nvSpPr>
          <p:cNvPr id="22530" name="Content Placeholder 2"/>
          <p:cNvSpPr>
            <a:spLocks noGrp="1"/>
          </p:cNvSpPr>
          <p:nvPr>
            <p:ph sz="half" idx="1"/>
          </p:nvPr>
        </p:nvSpPr>
        <p:spPr>
          <a:xfrm>
            <a:off x="214313" y="1500188"/>
            <a:ext cx="4429125" cy="5214937"/>
          </a:xfrm>
        </p:spPr>
        <p:txBody>
          <a:bodyPr/>
          <a:lstStyle/>
          <a:p>
            <a:pPr marL="173038" indent="-173038" eaLnBrk="1" hangingPunct="1">
              <a:spcBef>
                <a:spcPct val="0"/>
              </a:spcBef>
            </a:pPr>
            <a:r>
              <a:rPr lang="en" altLang="en-US" sz="2300" smtClean="0"/>
              <a:t>Thirst receptors are in the kidneys, heart, and hypothalamus (detect reduced fluid volume or increased sodium concentration)</a:t>
            </a:r>
          </a:p>
          <a:p>
            <a:pPr marL="173038" indent="-173038" eaLnBrk="1" hangingPunct="1">
              <a:spcBef>
                <a:spcPct val="0"/>
              </a:spcBef>
            </a:pPr>
            <a:r>
              <a:rPr lang="en" altLang="en-US" sz="2300" smtClean="0"/>
              <a:t>The information is transmitted to the thirst center in the hypothalamus and it further to higher sensory areas in the cerebral cortex which stimulates water intake.</a:t>
            </a:r>
          </a:p>
          <a:p>
            <a:pPr marL="173038" indent="-173038" eaLnBrk="1" hangingPunct="1">
              <a:spcBef>
                <a:spcPct val="0"/>
              </a:spcBef>
            </a:pPr>
            <a:r>
              <a:rPr lang="en" altLang="en-US" sz="2300" smtClean="0"/>
              <a:t>Fluid intake is under the control of conscious eating and drinking habits, all depending on socio-cultural influences</a:t>
            </a:r>
          </a:p>
        </p:txBody>
      </p:sp>
      <p:pic>
        <p:nvPicPr>
          <p:cNvPr id="22531" name="Picture 2" descr="http://4.bp.blogspot.com/-uU6GDEjYEB4/TjWqlzEomRI/AAAAAAAAAfg/cNa4bICOE1g/s1600/to%25CC%2588rstmekanisme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4262438"/>
            <a:ext cx="4071938"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2" descr="http://www.europeanhydrationinstitute.org/wp-content/uploads/2013/03/waterhos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785938"/>
            <a:ext cx="4357687"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n" altLang="en-US" b="1" smtClean="0">
                <a:solidFill>
                  <a:srgbClr val="FF0000"/>
                </a:solidFill>
              </a:rPr>
              <a:t>Physiological water loss</a:t>
            </a:r>
          </a:p>
        </p:txBody>
      </p:sp>
      <p:sp>
        <p:nvSpPr>
          <p:cNvPr id="23554" name="Content Placeholder 2"/>
          <p:cNvSpPr>
            <a:spLocks noGrp="1"/>
          </p:cNvSpPr>
          <p:nvPr>
            <p:ph idx="1"/>
          </p:nvPr>
        </p:nvSpPr>
        <p:spPr/>
        <p:txBody>
          <a:bodyPr/>
          <a:lstStyle/>
          <a:p>
            <a:pPr eaLnBrk="1" hangingPunct="1"/>
            <a:r>
              <a:rPr lang="en" altLang="en-US" smtClean="0"/>
              <a:t>The average daily water loss is 2.5 </a:t>
            </a:r>
            <a:r>
              <a:rPr lang="en" altLang="en-US" i="1" smtClean="0"/>
              <a:t>l</a:t>
            </a:r>
            <a:endParaRPr lang="ru-RU" altLang="en-US" i="1" smtClean="0"/>
          </a:p>
          <a:p>
            <a:pPr eaLnBrk="1" hangingPunct="1"/>
            <a:r>
              <a:rPr lang="en" altLang="en-US" smtClean="0"/>
              <a:t>The body loses about 400 </a:t>
            </a:r>
            <a:r>
              <a:rPr lang="en" altLang="en-US" i="1" smtClean="0"/>
              <a:t>ml </a:t>
            </a:r>
            <a:r>
              <a:rPr lang="en" altLang="en-US" smtClean="0"/>
              <a:t>per day through breathing and 500 </a:t>
            </a:r>
            <a:r>
              <a:rPr lang="en" altLang="en-US" i="1" smtClean="0"/>
              <a:t>ml </a:t>
            </a:r>
            <a:r>
              <a:rPr lang="en" altLang="en-US" smtClean="0"/>
              <a:t>through the skin without us being aware of it</a:t>
            </a:r>
          </a:p>
          <a:p>
            <a:pPr eaLnBrk="1" hangingPunct="1"/>
            <a:r>
              <a:rPr lang="en" altLang="en-US" smtClean="0"/>
              <a:t>What we are aware of is the loss of about 1,500 </a:t>
            </a:r>
            <a:r>
              <a:rPr lang="en" altLang="en-US" i="1" smtClean="0"/>
              <a:t>ml </a:t>
            </a:r>
            <a:r>
              <a:rPr lang="en" altLang="en-US" smtClean="0"/>
              <a:t>in urine and about 100 </a:t>
            </a:r>
            <a:r>
              <a:rPr lang="en" altLang="en-US" i="1" smtClean="0"/>
              <a:t>ml </a:t>
            </a:r>
            <a:r>
              <a:rPr lang="en" altLang="en-US" smtClean="0"/>
              <a:t>in stool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 altLang="en-US" b="1" smtClean="0">
                <a:solidFill>
                  <a:srgbClr val="FF0000"/>
                </a:solidFill>
              </a:rPr>
              <a:t>Disorder </a:t>
            </a:r>
            <a:r>
              <a:rPr lang="sr-Latn-RS" altLang="en-US" b="1" smtClean="0">
                <a:solidFill>
                  <a:srgbClr val="FF0000"/>
                </a:solidFill>
              </a:rPr>
              <a:t>of</a:t>
            </a:r>
            <a:r>
              <a:rPr lang="en" altLang="en-US" b="1" smtClean="0">
                <a:solidFill>
                  <a:srgbClr val="FF0000"/>
                </a:solidFill>
              </a:rPr>
              <a:t> water metabolism</a:t>
            </a:r>
          </a:p>
        </p:txBody>
      </p:sp>
      <p:sp>
        <p:nvSpPr>
          <p:cNvPr id="24578" name="Content Placeholder 2"/>
          <p:cNvSpPr>
            <a:spLocks noGrp="1"/>
          </p:cNvSpPr>
          <p:nvPr>
            <p:ph idx="1"/>
          </p:nvPr>
        </p:nvSpPr>
        <p:spPr>
          <a:xfrm>
            <a:off x="457200" y="1600200"/>
            <a:ext cx="8229600" cy="4648200"/>
          </a:xfrm>
        </p:spPr>
        <p:txBody>
          <a:bodyPr/>
          <a:lstStyle/>
          <a:p>
            <a:pPr eaLnBrk="1" hangingPunct="1"/>
            <a:r>
              <a:rPr lang="en" altLang="en-US" sz="3600" smtClean="0"/>
              <a:t>Disruption of water metabolism is reflected by changes in serum osmolarity and sodium concentration</a:t>
            </a:r>
          </a:p>
          <a:p>
            <a:pPr eaLnBrk="1" hangingPunct="1"/>
            <a:r>
              <a:rPr lang="en" altLang="en-US" sz="3600" smtClean="0"/>
              <a:t>Serum osmolarity is maintained within extremely narrow sodium concentration ranges of 135-145 </a:t>
            </a:r>
            <a:r>
              <a:rPr lang="en" altLang="en-US" sz="3600" i="1" smtClean="0"/>
              <a:t>mmol/L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6"/>
          <p:cNvSpPr>
            <a:spLocks noGrp="1"/>
          </p:cNvSpPr>
          <p:nvPr>
            <p:ph type="title"/>
          </p:nvPr>
        </p:nvSpPr>
        <p:spPr/>
        <p:txBody>
          <a:bodyPr rtlCol="0">
            <a:normAutofit/>
          </a:bodyPr>
          <a:lstStyle/>
          <a:p>
            <a:pPr eaLnBrk="1" fontAlgn="auto" hangingPunct="1">
              <a:spcAft>
                <a:spcPts val="0"/>
              </a:spcAft>
              <a:defRPr/>
            </a:pPr>
            <a:r>
              <a:rPr lang="en" b="1" dirty="0" smtClean="0">
                <a:solidFill>
                  <a:srgbClr val="FF0000"/>
                </a:solidFill>
              </a:rPr>
              <a:t>Water metabolism in the elderly</a:t>
            </a:r>
            <a:endParaRPr lang="sr-Latn-CS" b="1" dirty="0" smtClean="0">
              <a:solidFill>
                <a:srgbClr val="FF0000"/>
              </a:solidFill>
            </a:endParaRPr>
          </a:p>
        </p:txBody>
      </p:sp>
      <p:sp>
        <p:nvSpPr>
          <p:cNvPr id="3075" name="Content Placeholder 7"/>
          <p:cNvSpPr>
            <a:spLocks noGrp="1"/>
          </p:cNvSpPr>
          <p:nvPr>
            <p:ph idx="1"/>
          </p:nvPr>
        </p:nvSpPr>
        <p:spPr/>
        <p:txBody>
          <a:bodyPr rtlCol="0">
            <a:normAutofit lnSpcReduction="10000"/>
          </a:bodyPr>
          <a:lstStyle/>
          <a:p>
            <a:pPr eaLnBrk="1" fontAlgn="auto" hangingPunct="1">
              <a:spcAft>
                <a:spcPts val="0"/>
              </a:spcAft>
              <a:defRPr/>
            </a:pPr>
            <a:r>
              <a:rPr lang="en" dirty="0" smtClean="0"/>
              <a:t>With aging, the kidney undergoes several anatomical and physiological changes that limit the adaptive mechanisms responsible for the maintenance, composition, and volume of extracellular fluid.</a:t>
            </a:r>
          </a:p>
          <a:p>
            <a:pPr eaLnBrk="1" fontAlgn="auto" hangingPunct="1">
              <a:spcAft>
                <a:spcPts val="0"/>
              </a:spcAft>
              <a:defRPr/>
            </a:pPr>
            <a:r>
              <a:rPr lang="en" dirty="0" smtClean="0"/>
              <a:t>The underlying mechanism is the decline in JGF and the inability to maintain water and sodium homeostasis, in response to nutritional and lifestyle changes.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214313" y="71438"/>
            <a:ext cx="8715375" cy="1143000"/>
          </a:xfrm>
        </p:spPr>
        <p:txBody>
          <a:bodyPr/>
          <a:lstStyle/>
          <a:p>
            <a:pPr eaLnBrk="1" hangingPunct="1"/>
            <a:r>
              <a:rPr lang="en" altLang="en-US" sz="4000" b="1" smtClean="0">
                <a:solidFill>
                  <a:srgbClr val="FF0000"/>
                </a:solidFill>
              </a:rPr>
              <a:t>Water metabolism in the elderly</a:t>
            </a:r>
          </a:p>
        </p:txBody>
      </p:sp>
      <p:sp>
        <p:nvSpPr>
          <p:cNvPr id="26626" name="Content Placeholder 2"/>
          <p:cNvSpPr>
            <a:spLocks noGrp="1"/>
          </p:cNvSpPr>
          <p:nvPr>
            <p:ph sz="half" idx="1"/>
          </p:nvPr>
        </p:nvSpPr>
        <p:spPr>
          <a:xfrm>
            <a:off x="214313" y="1285875"/>
            <a:ext cx="4429125" cy="5286375"/>
          </a:xfrm>
        </p:spPr>
        <p:txBody>
          <a:bodyPr/>
          <a:lstStyle/>
          <a:p>
            <a:pPr marL="95250" indent="-95250" eaLnBrk="1" hangingPunct="1">
              <a:spcBef>
                <a:spcPct val="0"/>
              </a:spcBef>
            </a:pPr>
            <a:r>
              <a:rPr lang="sr-Latn-RS" altLang="en-US" sz="2300" smtClean="0"/>
              <a:t> </a:t>
            </a:r>
            <a:r>
              <a:rPr lang="en" altLang="en-US" sz="2300" smtClean="0"/>
              <a:t>Older patients are more sensitive to salt and water abnormalities</a:t>
            </a:r>
          </a:p>
          <a:p>
            <a:pPr marL="95250" indent="-95250" eaLnBrk="1" hangingPunct="1">
              <a:spcBef>
                <a:spcPct val="0"/>
              </a:spcBef>
            </a:pPr>
            <a:r>
              <a:rPr lang="sr-Latn-RS" altLang="en-US" sz="2300" smtClean="0"/>
              <a:t> </a:t>
            </a:r>
            <a:r>
              <a:rPr lang="en" altLang="en-US" sz="2300" smtClean="0"/>
              <a:t>Hypernatremia occurs in 1% of hospitalized patients older than 60 years</a:t>
            </a:r>
          </a:p>
          <a:p>
            <a:pPr marL="95250" indent="-95250" eaLnBrk="1" hangingPunct="1">
              <a:spcBef>
                <a:spcPct val="0"/>
              </a:spcBef>
            </a:pPr>
            <a:r>
              <a:rPr lang="en" altLang="en-US" sz="2300" smtClean="0"/>
              <a:t>Mortality of old patients with hypernatremia is 40%</a:t>
            </a:r>
          </a:p>
          <a:p>
            <a:pPr marL="95250" indent="-95250" eaLnBrk="1" hangingPunct="1">
              <a:spcBef>
                <a:spcPct val="0"/>
              </a:spcBef>
            </a:pPr>
            <a:r>
              <a:rPr lang="sr-Latn-RS" altLang="en-US" sz="2300" smtClean="0"/>
              <a:t> </a:t>
            </a:r>
            <a:r>
              <a:rPr lang="en" altLang="en-US" sz="2300" smtClean="0"/>
              <a:t>And hyponatremia is common in old patients (it is twice as common a mortality risk factor)</a:t>
            </a:r>
          </a:p>
          <a:p>
            <a:pPr marL="95250" indent="-95250" eaLnBrk="1" hangingPunct="1">
              <a:spcBef>
                <a:spcPct val="0"/>
              </a:spcBef>
            </a:pPr>
            <a:r>
              <a:rPr lang="sr-Latn-RS" altLang="en-US" sz="2300" smtClean="0"/>
              <a:t> </a:t>
            </a:r>
            <a:r>
              <a:rPr lang="en" altLang="en-US" sz="2300" smtClean="0"/>
              <a:t>Hypo and hypernatremia can cause serious neurological symptoms and even death</a:t>
            </a:r>
          </a:p>
        </p:txBody>
      </p:sp>
      <p:sp>
        <p:nvSpPr>
          <p:cNvPr id="26627" name="Content Placeholder 3"/>
          <p:cNvSpPr>
            <a:spLocks noGrp="1"/>
          </p:cNvSpPr>
          <p:nvPr>
            <p:ph sz="half" idx="2"/>
          </p:nvPr>
        </p:nvSpPr>
        <p:spPr/>
        <p:txBody>
          <a:bodyPr/>
          <a:lstStyle/>
          <a:p>
            <a:endParaRPr lang="en-US" altLang="en-US" smtClean="0"/>
          </a:p>
        </p:txBody>
      </p:sp>
      <p:pic>
        <p:nvPicPr>
          <p:cNvPr id="26628" name="Picture 2" descr="http://www.h4hinitiative.com/sites/default/files/bookpage/4.1.1-monograph-aging-fig-3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1571625"/>
            <a:ext cx="428625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1154112"/>
          </a:xfrm>
        </p:spPr>
        <p:txBody>
          <a:bodyPr rtlCol="0">
            <a:normAutofit fontScale="90000"/>
          </a:bodyPr>
          <a:lstStyle/>
          <a:p>
            <a:pPr eaLnBrk="1" fontAlgn="auto" hangingPunct="1">
              <a:spcAft>
                <a:spcPts val="0"/>
              </a:spcAft>
              <a:defRPr/>
            </a:pPr>
            <a:r>
              <a:rPr lang="en" b="1" dirty="0" smtClean="0">
                <a:solidFill>
                  <a:srgbClr val="FF0000"/>
                </a:solidFill>
              </a:rPr>
              <a:t>Factors regulating water homeostasis</a:t>
            </a:r>
            <a:endParaRPr lang="sr-Latn-CS" b="1" dirty="0" smtClean="0">
              <a:solidFill>
                <a:srgbClr val="FF0000"/>
              </a:solidFill>
            </a:endParaRPr>
          </a:p>
        </p:txBody>
      </p:sp>
      <p:sp>
        <p:nvSpPr>
          <p:cNvPr id="27650" name="Content Placeholder 2"/>
          <p:cNvSpPr>
            <a:spLocks noGrp="1"/>
          </p:cNvSpPr>
          <p:nvPr>
            <p:ph idx="1"/>
          </p:nvPr>
        </p:nvSpPr>
        <p:spPr>
          <a:xfrm>
            <a:off x="457200" y="1571625"/>
            <a:ext cx="8229600" cy="5057775"/>
          </a:xfrm>
        </p:spPr>
        <p:txBody>
          <a:bodyPr/>
          <a:lstStyle/>
          <a:p>
            <a:pPr marL="268288" indent="-268288" eaLnBrk="1" hangingPunct="1">
              <a:buFont typeface="Calibri" panose="020F0502020204030204" pitchFamily="34" charset="0"/>
              <a:buAutoNum type="arabicPeriod"/>
            </a:pPr>
            <a:r>
              <a:rPr lang="en" altLang="en-US" sz="2300" smtClean="0">
                <a:solidFill>
                  <a:srgbClr val="0000CC"/>
                </a:solidFill>
              </a:rPr>
              <a:t>Regulation of water and dissolved substances by the kidneys</a:t>
            </a:r>
          </a:p>
          <a:p>
            <a:pPr marL="268288" indent="-268288" eaLnBrk="1" hangingPunct="1">
              <a:buFont typeface="Calibri" panose="020F0502020204030204" pitchFamily="34" charset="0"/>
              <a:buAutoNum type="arabicPeriod"/>
            </a:pPr>
            <a:r>
              <a:rPr lang="en-US" altLang="en-US" sz="2300" smtClean="0">
                <a:solidFill>
                  <a:srgbClr val="0000CC"/>
                </a:solidFill>
              </a:rPr>
              <a:t>Conserved </a:t>
            </a:r>
            <a:r>
              <a:rPr lang="en" altLang="en-US" sz="2300" smtClean="0">
                <a:solidFill>
                  <a:srgbClr val="0000CC"/>
                </a:solidFill>
              </a:rPr>
              <a:t>mechanism of thirst</a:t>
            </a:r>
          </a:p>
          <a:p>
            <a:pPr marL="268288" indent="-268288" eaLnBrk="1" hangingPunct="1"/>
            <a:r>
              <a:rPr lang="en" altLang="en-US" sz="2300" smtClean="0"/>
              <a:t>With aging, the disturbance of concentration and dilution of urine is reflected in the disturbance of tubular functions</a:t>
            </a:r>
          </a:p>
          <a:p>
            <a:pPr marL="268288" indent="-268288" eaLnBrk="1" hangingPunct="1"/>
            <a:r>
              <a:rPr lang="en" altLang="en-US" sz="2300" smtClean="0"/>
              <a:t>An expected disorder in old people is an imbalance of salt and water</a:t>
            </a:r>
          </a:p>
          <a:p>
            <a:pPr marL="268288" indent="-268288" eaLnBrk="1" hangingPunct="1"/>
            <a:r>
              <a:rPr lang="en" altLang="en-US" sz="2300" smtClean="0"/>
              <a:t>A healthy old person achieves a urine osmolality of 700-800 </a:t>
            </a:r>
            <a:r>
              <a:rPr lang="en" altLang="en-US" sz="2300" i="1" smtClean="0"/>
              <a:t>mOsm/kg </a:t>
            </a:r>
            <a:r>
              <a:rPr lang="en" altLang="en-US" sz="2300" smtClean="0"/>
              <a:t>(increased risk of hypernatremia)</a:t>
            </a:r>
          </a:p>
          <a:p>
            <a:pPr marL="268288" indent="-268288" eaLnBrk="1" hangingPunct="1"/>
            <a:r>
              <a:rPr lang="en" altLang="en-US" sz="2300" smtClean="0"/>
              <a:t>Older adults cannot pass urine below 100 </a:t>
            </a:r>
            <a:r>
              <a:rPr lang="en" altLang="en-US" sz="2300" i="1" smtClean="0"/>
              <a:t>mOsm/kg</a:t>
            </a:r>
            <a:r>
              <a:rPr lang="en" altLang="en-US" sz="2300" smtClean="0"/>
              <a:t>, compared to 50 </a:t>
            </a:r>
            <a:r>
              <a:rPr lang="en" altLang="en-US" sz="2300" i="1" smtClean="0"/>
              <a:t>mOsm/kg </a:t>
            </a:r>
            <a:r>
              <a:rPr lang="en" altLang="en-US" sz="2300" smtClean="0"/>
              <a:t>in young adults, as a result of decreased JGF and reduced tubular responsiveness to ADH.</a:t>
            </a:r>
            <a:endParaRPr lang="sr-Latn-CS" altLang="en-US" sz="2300" i="1"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 altLang="en-US" b="1" smtClean="0">
                <a:solidFill>
                  <a:srgbClr val="FF0000"/>
                </a:solidFill>
              </a:rPr>
              <a:t>Metabolism of water in the elderly</a:t>
            </a:r>
          </a:p>
        </p:txBody>
      </p:sp>
      <p:sp>
        <p:nvSpPr>
          <p:cNvPr id="28674" name="Content Placeholder 2"/>
          <p:cNvSpPr>
            <a:spLocks noGrp="1"/>
          </p:cNvSpPr>
          <p:nvPr>
            <p:ph idx="1"/>
          </p:nvPr>
        </p:nvSpPr>
        <p:spPr/>
        <p:txBody>
          <a:bodyPr/>
          <a:lstStyle/>
          <a:p>
            <a:pPr eaLnBrk="1" hangingPunct="1"/>
            <a:r>
              <a:rPr lang="en" altLang="en-US" sz="2800" smtClean="0"/>
              <a:t>Elderly people have less ability to concentrate urine and less sensitivity to thirst</a:t>
            </a:r>
          </a:p>
          <a:p>
            <a:pPr eaLnBrk="1" hangingPunct="1"/>
            <a:r>
              <a:rPr lang="en" altLang="en-US" sz="2800" smtClean="0"/>
              <a:t>Elderly people more often consume drugs that affect the secretion of ADH</a:t>
            </a:r>
          </a:p>
          <a:p>
            <a:pPr eaLnBrk="1" hangingPunct="1"/>
            <a:r>
              <a:rPr lang="en" altLang="en-US" sz="2800"/>
              <a:t>S</a:t>
            </a:r>
            <a:r>
              <a:rPr lang="en" altLang="en-US" sz="2800" smtClean="0"/>
              <a:t>ecretion can also be impaired due to tumors, granulomatous diseases, vascular diseases, trauma, metabolic and other conditions.</a:t>
            </a:r>
          </a:p>
          <a:p>
            <a:pPr eaLnBrk="1" hangingPunct="1"/>
            <a:r>
              <a:rPr lang="en" altLang="en-US" sz="2800" smtClean="0"/>
              <a:t>All these parameters reduce the feeling of thirst, which can cause a negative balance of water and salt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 altLang="en-US" b="1" smtClean="0">
                <a:solidFill>
                  <a:srgbClr val="FF0000"/>
                </a:solidFill>
              </a:rPr>
              <a:t>Sodium metabolism in the elderly</a:t>
            </a:r>
          </a:p>
        </p:txBody>
      </p:sp>
      <p:sp>
        <p:nvSpPr>
          <p:cNvPr id="29698" name="Content Placeholder 2"/>
          <p:cNvSpPr>
            <a:spLocks noGrp="1"/>
          </p:cNvSpPr>
          <p:nvPr>
            <p:ph idx="1"/>
          </p:nvPr>
        </p:nvSpPr>
        <p:spPr/>
        <p:txBody>
          <a:bodyPr/>
          <a:lstStyle/>
          <a:p>
            <a:pPr marL="176213" indent="-176213" eaLnBrk="1" hangingPunct="1"/>
            <a:r>
              <a:rPr lang="en" altLang="en-US" sz="2800" smtClean="0"/>
              <a:t>The drop in sodium concentration in the urine occurs after a salt-free diet lasting 17.6 hours in young people and 31 hours in old people.</a:t>
            </a:r>
          </a:p>
          <a:p>
            <a:pPr marL="176213" indent="-176213" eaLnBrk="1" hangingPunct="1"/>
            <a:r>
              <a:rPr lang="en" altLang="en-US" sz="2800" smtClean="0"/>
              <a:t>A smaller number of nephrons leads to impairment of osmotic function, resulting in mild osmotic diuresis</a:t>
            </a:r>
          </a:p>
          <a:p>
            <a:pPr marL="176213" indent="-176213" eaLnBrk="1" hangingPunct="1"/>
            <a:r>
              <a:rPr lang="en" altLang="en-US" sz="2800" smtClean="0"/>
              <a:t>There are changes in the synthesis of renin and aldosterone</a:t>
            </a:r>
          </a:p>
          <a:p>
            <a:pPr marL="176213" indent="-176213" eaLnBrk="1" hangingPunct="1"/>
            <a:r>
              <a:rPr lang="en" altLang="en-US" sz="2800" smtClean="0"/>
              <a:t>And again, due to the reduced creation of atrial natriuretic peptide, the ability to excrete sodium decreases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 altLang="en-US" b="1" smtClean="0">
                <a:solidFill>
                  <a:srgbClr val="FF0000"/>
                </a:solidFill>
              </a:rPr>
              <a:t>Sodium metabolism in the elderly</a:t>
            </a:r>
          </a:p>
        </p:txBody>
      </p:sp>
      <p:sp>
        <p:nvSpPr>
          <p:cNvPr id="30722" name="Content Placeholder 2"/>
          <p:cNvSpPr>
            <a:spLocks noGrp="1"/>
          </p:cNvSpPr>
          <p:nvPr>
            <p:ph idx="1"/>
          </p:nvPr>
        </p:nvSpPr>
        <p:spPr/>
        <p:txBody>
          <a:bodyPr/>
          <a:lstStyle/>
          <a:p>
            <a:pPr marL="361950" indent="-361950" eaLnBrk="1" hangingPunct="1"/>
            <a:r>
              <a:rPr lang="en" altLang="en-US" smtClean="0"/>
              <a:t>Hyponatremia is defined by a decrease in sodium concentration in the extracellular part of the serum</a:t>
            </a:r>
          </a:p>
          <a:p>
            <a:pPr marL="361950" indent="-361950" eaLnBrk="1" hangingPunct="1"/>
            <a:r>
              <a:rPr lang="en" altLang="en-US" smtClean="0"/>
              <a:t>Of clinical significance is &lt;130 </a:t>
            </a:r>
            <a:r>
              <a:rPr lang="en" altLang="en-US" i="1" smtClean="0"/>
              <a:t>mmol/l</a:t>
            </a:r>
            <a:endParaRPr lang="sr-Latn-CS" altLang="en-US" smtClean="0"/>
          </a:p>
          <a:p>
            <a:pPr marL="361950" indent="-361950" eaLnBrk="1" hangingPunct="1"/>
            <a:r>
              <a:rPr lang="en" altLang="en-US" smtClean="0"/>
              <a:t>It is one of the most common electrolyte disorders in the elderly (more common in women).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 altLang="en-US" b="1" smtClean="0">
                <a:solidFill>
                  <a:srgbClr val="FF0000"/>
                </a:solidFill>
              </a:rPr>
              <a:t>Monitoring of hyponatremia</a:t>
            </a:r>
          </a:p>
        </p:txBody>
      </p:sp>
      <p:sp>
        <p:nvSpPr>
          <p:cNvPr id="31746" name="Content Placeholder 2"/>
          <p:cNvSpPr>
            <a:spLocks noGrp="1"/>
          </p:cNvSpPr>
          <p:nvPr>
            <p:ph idx="1"/>
          </p:nvPr>
        </p:nvSpPr>
        <p:spPr/>
        <p:txBody>
          <a:bodyPr/>
          <a:lstStyle/>
          <a:p>
            <a:pPr marL="361950" indent="-361950" eaLnBrk="1" hangingPunct="1"/>
            <a:r>
              <a:rPr lang="en" altLang="en-US" smtClean="0"/>
              <a:t>Assess serum osmolality</a:t>
            </a:r>
          </a:p>
          <a:p>
            <a:pPr marL="361950" indent="-361950" eaLnBrk="1" hangingPunct="1"/>
            <a:r>
              <a:rPr lang="en" altLang="en-US" smtClean="0"/>
              <a:t>If the serum osmolality is low (285-295 </a:t>
            </a:r>
            <a:r>
              <a:rPr lang="en" altLang="en-US" i="1" smtClean="0"/>
              <a:t>mmol/l </a:t>
            </a:r>
            <a:r>
              <a:rPr lang="en" altLang="en-US" smtClean="0"/>
              <a:t>), this condition is classified as a true hypoosmotic condition</a:t>
            </a:r>
          </a:p>
          <a:p>
            <a:pPr marL="361950" indent="-361950" eaLnBrk="1" hangingPunct="1"/>
            <a:r>
              <a:rPr lang="en" altLang="en-US" smtClean="0"/>
              <a:t>The level of serum vasopressin is not controlled in routine clinical practice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 altLang="en-US" sz="4000" b="1" smtClean="0">
                <a:solidFill>
                  <a:srgbClr val="FF0000"/>
                </a:solidFill>
              </a:rPr>
              <a:t>What can we expect from health in old age?</a:t>
            </a:r>
          </a:p>
        </p:txBody>
      </p:sp>
      <p:sp>
        <p:nvSpPr>
          <p:cNvPr id="14338" name="Content Placeholder 2"/>
          <p:cNvSpPr>
            <a:spLocks noGrp="1"/>
          </p:cNvSpPr>
          <p:nvPr>
            <p:ph sz="half" idx="1"/>
          </p:nvPr>
        </p:nvSpPr>
        <p:spPr>
          <a:xfrm>
            <a:off x="285750" y="1600200"/>
            <a:ext cx="4210050" cy="4757738"/>
          </a:xfrm>
        </p:spPr>
        <p:txBody>
          <a:bodyPr/>
          <a:lstStyle/>
          <a:p>
            <a:pPr marL="173038" indent="-173038"/>
            <a:r>
              <a:rPr lang="en" altLang="en-US" sz="2300" smtClean="0"/>
              <a:t>Although life expectancy has increased for most people, a healthy old age is almost unimaginable</a:t>
            </a:r>
          </a:p>
          <a:p>
            <a:pPr marL="173038" indent="-173038"/>
            <a:r>
              <a:rPr lang="en-US" sz="2400"/>
              <a:t>The health of the elderly is </a:t>
            </a:r>
            <a:r>
              <a:rPr lang="en-US" sz="2400"/>
              <a:t>assessed </a:t>
            </a:r>
            <a:r>
              <a:rPr lang="sr-Cyrl-RS" sz="2400" smtClean="0"/>
              <a:t>with</a:t>
            </a:r>
            <a:r>
              <a:rPr lang="en-US" sz="2400" smtClean="0"/>
              <a:t> </a:t>
            </a:r>
            <a:r>
              <a:rPr lang="en-US" sz="2400"/>
              <a:t>self-assessment of health, life </a:t>
            </a:r>
            <a:r>
              <a:rPr lang="en-US" sz="2400"/>
              <a:t>without </a:t>
            </a:r>
            <a:r>
              <a:rPr lang="en-US" sz="2400" smtClean="0"/>
              <a:t>disability</a:t>
            </a:r>
            <a:r>
              <a:rPr lang="sr-Cyrl-RS" sz="2400" smtClean="0"/>
              <a:t>,</a:t>
            </a:r>
            <a:r>
              <a:rPr lang="en-US" sz="2400" smtClean="0"/>
              <a:t> </a:t>
            </a:r>
            <a:r>
              <a:rPr lang="en-US" sz="2400"/>
              <a:t>and time without </a:t>
            </a:r>
            <a:r>
              <a:rPr lang="en-US" sz="2400"/>
              <a:t>cognitive </a:t>
            </a:r>
            <a:r>
              <a:rPr lang="en-US" sz="2400" smtClean="0"/>
              <a:t>disorders</a:t>
            </a:r>
            <a:endParaRPr lang="sr-Cyrl-RS" sz="2400" smtClean="0"/>
          </a:p>
          <a:p>
            <a:pPr marL="173038" indent="-173038"/>
            <a:r>
              <a:rPr lang="en" altLang="en-US" sz="2300" smtClean="0"/>
              <a:t>The </a:t>
            </a:r>
            <a:r>
              <a:rPr lang="en" altLang="en-US" sz="2300" smtClean="0"/>
              <a:t>expected increase in the elderly population in the USA is 38-48 million by 2050</a:t>
            </a:r>
          </a:p>
        </p:txBody>
      </p:sp>
      <p:pic>
        <p:nvPicPr>
          <p:cNvPr id="14339" name="Picture 2" descr="starost-61"/>
          <p:cNvPicPr>
            <a:picLocks noChangeAspect="1" noChangeArrowheads="1"/>
          </p:cNvPicPr>
          <p:nvPr/>
        </p:nvPicPr>
        <p:blipFill>
          <a:blip r:embed="rId3">
            <a:extLst>
              <a:ext uri="{28A0092B-C50C-407E-A947-70E740481C1C}">
                <a14:useLocalDpi xmlns:a14="http://schemas.microsoft.com/office/drawing/2010/main" val="0"/>
              </a:ext>
            </a:extLst>
          </a:blip>
          <a:srcRect l="3442" t="3943" r="3500" b="19366"/>
          <a:stretch>
            <a:fillRect/>
          </a:stretch>
        </p:blipFill>
        <p:spPr bwMode="auto">
          <a:xfrm>
            <a:off x="4643438" y="1789113"/>
            <a:ext cx="4143375" cy="342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5"/>
          <p:cNvSpPr>
            <a:spLocks noChangeArrowheads="1"/>
          </p:cNvSpPr>
          <p:nvPr/>
        </p:nvSpPr>
        <p:spPr bwMode="auto">
          <a:xfrm>
            <a:off x="4643438" y="5500688"/>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 altLang="en-US" sz="1800">
                <a:latin typeface="Arial" panose="020B0604020202020204" pitchFamily="34" charset="0"/>
              </a:rPr>
              <a:t>Old age is a period in life when everyone forgives you for everything</a:t>
            </a:r>
            <a:endParaRPr lang="sr-Latn-CS" altLang="en-US" sz="18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 altLang="en-US" b="1" smtClean="0">
                <a:solidFill>
                  <a:srgbClr val="FF0000"/>
                </a:solidFill>
              </a:rPr>
              <a:t>Factors contributing to the occurrence of hyponatremia</a:t>
            </a:r>
          </a:p>
        </p:txBody>
      </p:sp>
      <p:sp>
        <p:nvSpPr>
          <p:cNvPr id="32770" name="Content Placeholder 2"/>
          <p:cNvSpPr>
            <a:spLocks noGrp="1"/>
          </p:cNvSpPr>
          <p:nvPr>
            <p:ph idx="1"/>
          </p:nvPr>
        </p:nvSpPr>
        <p:spPr/>
        <p:txBody>
          <a:bodyPr/>
          <a:lstStyle/>
          <a:p>
            <a:pPr marL="361950" indent="-361950" eaLnBrk="1" hangingPunct="1"/>
            <a:r>
              <a:rPr lang="en" altLang="en-US" sz="3600" smtClean="0"/>
              <a:t>Therapy with diuretics</a:t>
            </a:r>
          </a:p>
          <a:p>
            <a:pPr marL="361950" indent="-361950" eaLnBrk="1" hangingPunct="1"/>
            <a:r>
              <a:rPr lang="en-US" altLang="en-US" sz="3600" smtClean="0"/>
              <a:t>Decrease flu</a:t>
            </a:r>
            <a:r>
              <a:rPr lang="en" altLang="en-US" sz="3600" smtClean="0"/>
              <a:t>id intake</a:t>
            </a:r>
          </a:p>
          <a:p>
            <a:pPr marL="361950" indent="-361950" eaLnBrk="1" hangingPunct="1"/>
            <a:r>
              <a:rPr lang="en" altLang="en-US" sz="3600" smtClean="0"/>
              <a:t>Conditions with hyponatremia and normal extracellular volume should be tested for hypothyroidism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28600"/>
            <a:ext cx="8305800" cy="914400"/>
          </a:xfrm>
        </p:spPr>
        <p:txBody>
          <a:bodyPr anchor="ctr"/>
          <a:lstStyle/>
          <a:p>
            <a:pPr algn="ctr" eaLnBrk="1" hangingPunct="1"/>
            <a:r>
              <a:rPr lang="en" altLang="en-US" sz="4000" smtClean="0">
                <a:solidFill>
                  <a:srgbClr val="FF0000"/>
                </a:solidFill>
              </a:rPr>
              <a:t>Symptoms and signs of hyponatremia</a:t>
            </a:r>
          </a:p>
        </p:txBody>
      </p:sp>
      <p:sp>
        <p:nvSpPr>
          <p:cNvPr id="33794" name="Content Placeholder 2"/>
          <p:cNvSpPr>
            <a:spLocks noGrp="1"/>
          </p:cNvSpPr>
          <p:nvPr>
            <p:ph idx="1"/>
          </p:nvPr>
        </p:nvSpPr>
        <p:spPr>
          <a:xfrm>
            <a:off x="4343400" y="1357313"/>
            <a:ext cx="4572000" cy="5195887"/>
          </a:xfrm>
        </p:spPr>
        <p:txBody>
          <a:bodyPr/>
          <a:lstStyle/>
          <a:p>
            <a:pPr eaLnBrk="1" hangingPunct="1"/>
            <a:r>
              <a:rPr lang="en" altLang="en-US" sz="2900" smtClean="0"/>
              <a:t>Depending on the concentration of sodium, the symptoms vary from asymptomatic to visible manifestations from the CNS (lethargy, confusion, coma, death)</a:t>
            </a:r>
          </a:p>
          <a:p>
            <a:pPr eaLnBrk="1" hangingPunct="1"/>
            <a:r>
              <a:rPr lang="en" altLang="en-US" sz="2900" smtClean="0"/>
              <a:t>A subtile finding is manifested by loss of attention</a:t>
            </a:r>
          </a:p>
        </p:txBody>
      </p:sp>
      <p:pic>
        <p:nvPicPr>
          <p:cNvPr id="33795" name="Picture 6" descr="http://www.theissnscoop.com/wp-content/uploads/2015/07/90113661233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419225"/>
            <a:ext cx="4141787" cy="493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rtlCol="0">
            <a:normAutofit fontScale="90000"/>
          </a:bodyPr>
          <a:lstStyle/>
          <a:p>
            <a:pPr eaLnBrk="1" fontAlgn="auto" hangingPunct="1">
              <a:spcAft>
                <a:spcPts val="0"/>
              </a:spcAft>
              <a:defRPr/>
            </a:pPr>
            <a:r>
              <a:rPr lang="en" b="1" dirty="0" smtClean="0">
                <a:solidFill>
                  <a:srgbClr val="FF0000"/>
                </a:solidFill>
              </a:rPr>
              <a:t>Therapy of hyponatremia</a:t>
            </a:r>
            <a:endParaRPr lang="sr-Latn-CS" b="1" dirty="0" smtClean="0">
              <a:solidFill>
                <a:srgbClr val="FF0000"/>
              </a:solidFill>
            </a:endParaRPr>
          </a:p>
        </p:txBody>
      </p:sp>
      <p:sp>
        <p:nvSpPr>
          <p:cNvPr id="34818" name="Content Placeholder 2"/>
          <p:cNvSpPr>
            <a:spLocks noGrp="1"/>
          </p:cNvSpPr>
          <p:nvPr>
            <p:ph sz="half" idx="1"/>
          </p:nvPr>
        </p:nvSpPr>
        <p:spPr>
          <a:xfrm>
            <a:off x="457200" y="1371600"/>
            <a:ext cx="3657600" cy="4953000"/>
          </a:xfrm>
        </p:spPr>
        <p:txBody>
          <a:bodyPr/>
          <a:lstStyle/>
          <a:p>
            <a:pPr eaLnBrk="1" hangingPunct="1"/>
            <a:r>
              <a:rPr lang="en" altLang="en-US" sz="2900" smtClean="0"/>
              <a:t>Depending on the pathogenesis and severity of symptoms</a:t>
            </a:r>
          </a:p>
          <a:p>
            <a:pPr eaLnBrk="1" hangingPunct="1"/>
            <a:r>
              <a:rPr lang="en" altLang="en-US" sz="2900" i="1" smtClean="0"/>
              <a:t>Salt NaCl </a:t>
            </a:r>
            <a:r>
              <a:rPr lang="en" altLang="en-US" sz="2900" smtClean="0"/>
              <a:t>0.9%</a:t>
            </a:r>
          </a:p>
          <a:p>
            <a:pPr eaLnBrk="1" hangingPunct="1"/>
            <a:r>
              <a:rPr lang="en" altLang="en-US" sz="2900" i="1" smtClean="0"/>
              <a:t>NaCl </a:t>
            </a:r>
            <a:r>
              <a:rPr lang="en" altLang="en-US" sz="2900" smtClean="0"/>
              <a:t>is given as long as the symptoms persist and after the normalization of sodium</a:t>
            </a:r>
          </a:p>
        </p:txBody>
      </p:sp>
      <p:sp>
        <p:nvSpPr>
          <p:cNvPr id="34819" name="Content Placeholder 9"/>
          <p:cNvSpPr>
            <a:spLocks noGrp="1"/>
          </p:cNvSpPr>
          <p:nvPr>
            <p:ph sz="half" idx="2"/>
          </p:nvPr>
        </p:nvSpPr>
        <p:spPr/>
        <p:txBody>
          <a:bodyPr/>
          <a:lstStyle/>
          <a:p>
            <a:pPr eaLnBrk="1" hangingPunct="1"/>
            <a:endParaRPr lang="en-US" altLang="en-US" smtClean="0"/>
          </a:p>
        </p:txBody>
      </p:sp>
      <p:pic>
        <p:nvPicPr>
          <p:cNvPr id="34820" name="Picture 9" descr="http://www.tvbest.rs/files/article/zabava/smesna-strana-dana/1/baba-1.jpg"/>
          <p:cNvPicPr>
            <a:picLocks noChangeAspect="1" noChangeArrowheads="1"/>
          </p:cNvPicPr>
          <p:nvPr/>
        </p:nvPicPr>
        <p:blipFill>
          <a:blip r:embed="rId2">
            <a:extLst>
              <a:ext uri="{28A0092B-C50C-407E-A947-70E740481C1C}">
                <a14:useLocalDpi xmlns:a14="http://schemas.microsoft.com/office/drawing/2010/main" val="0"/>
              </a:ext>
            </a:extLst>
          </a:blip>
          <a:srcRect l="2481" t="5356" r="20853"/>
          <a:stretch>
            <a:fillRect/>
          </a:stretch>
        </p:blipFill>
        <p:spPr bwMode="auto">
          <a:xfrm>
            <a:off x="3929063" y="1571625"/>
            <a:ext cx="485775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 altLang="en-US" b="1" smtClean="0">
                <a:solidFill>
                  <a:srgbClr val="FF0000"/>
                </a:solidFill>
              </a:rPr>
              <a:t>Therapy of hyponatremia</a:t>
            </a:r>
          </a:p>
        </p:txBody>
      </p:sp>
      <p:sp>
        <p:nvSpPr>
          <p:cNvPr id="35842" name="Content Placeholder 5"/>
          <p:cNvSpPr>
            <a:spLocks noGrp="1"/>
          </p:cNvSpPr>
          <p:nvPr>
            <p:ph idx="1"/>
          </p:nvPr>
        </p:nvSpPr>
        <p:spPr>
          <a:xfrm>
            <a:off x="457200" y="1600200"/>
            <a:ext cx="8229600" cy="4900613"/>
          </a:xfrm>
        </p:spPr>
        <p:txBody>
          <a:bodyPr/>
          <a:lstStyle/>
          <a:p>
            <a:pPr eaLnBrk="1" hangingPunct="1"/>
            <a:r>
              <a:rPr lang="en" altLang="en-US" sz="2600" smtClean="0"/>
              <a:t>The increase in sodium concentration, in response to treatment, must not exceed 0.3-0.4 </a:t>
            </a:r>
            <a:r>
              <a:rPr lang="en" altLang="en-US" sz="2600" i="1" smtClean="0"/>
              <a:t>mmol/l </a:t>
            </a:r>
            <a:r>
              <a:rPr lang="en" altLang="en-US" sz="2600" smtClean="0"/>
              <a:t>/hour during 24 hours, because a correction over 0.5 </a:t>
            </a:r>
            <a:r>
              <a:rPr lang="en" altLang="en-US" sz="2600" i="1" smtClean="0"/>
              <a:t>mmol/l would </a:t>
            </a:r>
            <a:r>
              <a:rPr lang="en" altLang="en-US" sz="2600" smtClean="0"/>
              <a:t>cause severe neurological complications.</a:t>
            </a:r>
          </a:p>
          <a:p>
            <a:pPr eaLnBrk="1" hangingPunct="1"/>
            <a:r>
              <a:rPr lang="en" altLang="en-US" sz="2600" smtClean="0"/>
              <a:t>Take care of hypervolemia (not more than 50 </a:t>
            </a:r>
            <a:r>
              <a:rPr lang="en" altLang="en-US" sz="2600" i="1" smtClean="0"/>
              <a:t>ml </a:t>
            </a:r>
            <a:r>
              <a:rPr lang="en" altLang="en-US" sz="2600" smtClean="0"/>
              <a:t>per hour for cardiovascular patients)</a:t>
            </a:r>
          </a:p>
          <a:p>
            <a:pPr eaLnBrk="1" hangingPunct="1"/>
            <a:r>
              <a:rPr lang="en" altLang="en-US" sz="2600" smtClean="0"/>
              <a:t>75 </a:t>
            </a:r>
            <a:r>
              <a:rPr lang="en" altLang="en-US" sz="2600" i="1" smtClean="0"/>
              <a:t>ml Salt NaCl </a:t>
            </a:r>
            <a:r>
              <a:rPr lang="en" altLang="en-US" sz="2600" smtClean="0"/>
              <a:t>0.9%</a:t>
            </a:r>
            <a:r>
              <a:rPr lang="en" altLang="en-US" sz="2600" i="1" smtClean="0"/>
              <a:t> </a:t>
            </a:r>
            <a:r>
              <a:rPr lang="en" altLang="en-US" sz="2600" smtClean="0"/>
              <a:t>per hour can raise the sodium concentration by about 0.3-0.5 </a:t>
            </a:r>
            <a:r>
              <a:rPr lang="en" altLang="en-US" sz="2600" i="1" smtClean="0"/>
              <a:t>ml </a:t>
            </a:r>
            <a:r>
              <a:rPr lang="en" altLang="en-US" sz="2600" smtClean="0"/>
              <a:t>per hour</a:t>
            </a:r>
          </a:p>
          <a:p>
            <a:pPr eaLnBrk="1" hangingPunct="1"/>
            <a:r>
              <a:rPr lang="en" altLang="en-US" sz="2600" smtClean="0"/>
              <a:t>Desired sodium concentration is estimated by multiplying expected sodium concentration by total body water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 altLang="en-US" b="1" smtClean="0">
                <a:solidFill>
                  <a:srgbClr val="FF0000"/>
                </a:solidFill>
              </a:rPr>
              <a:t>Therapy of hyponatremia</a:t>
            </a:r>
          </a:p>
        </p:txBody>
      </p:sp>
      <p:sp>
        <p:nvSpPr>
          <p:cNvPr id="36866" name="Content Placeholder 5"/>
          <p:cNvSpPr>
            <a:spLocks noGrp="1"/>
          </p:cNvSpPr>
          <p:nvPr>
            <p:ph idx="1"/>
          </p:nvPr>
        </p:nvSpPr>
        <p:spPr>
          <a:xfrm>
            <a:off x="457200" y="1600200"/>
            <a:ext cx="8229600" cy="4900613"/>
          </a:xfrm>
        </p:spPr>
        <p:txBody>
          <a:bodyPr/>
          <a:lstStyle/>
          <a:p>
            <a:pPr marL="173038" indent="-173038" eaLnBrk="1" hangingPunct="1">
              <a:spcBef>
                <a:spcPct val="0"/>
              </a:spcBef>
            </a:pPr>
            <a:r>
              <a:rPr lang="en" altLang="en-US" sz="2600" smtClean="0"/>
              <a:t>Chronic hyponatremia in menopausal women is a benign condition, in asymptomatic conditions only limited fluid intake is suggested</a:t>
            </a:r>
          </a:p>
          <a:p>
            <a:pPr marL="173038" indent="-173038" eaLnBrk="1" hangingPunct="1">
              <a:spcBef>
                <a:spcPct val="0"/>
              </a:spcBef>
            </a:pPr>
            <a:r>
              <a:rPr lang="en" altLang="en-US" sz="2600" smtClean="0"/>
              <a:t>In postmenopause, chronic hyponatremia is the reason for high morbidity and mortality (a good outcome is i.v. the substitution of </a:t>
            </a:r>
            <a:r>
              <a:rPr lang="en" altLang="en-US" sz="2600" i="1" smtClean="0"/>
              <a:t>Salt NaCl </a:t>
            </a:r>
            <a:r>
              <a:rPr lang="en" altLang="en-US" sz="2600" smtClean="0"/>
              <a:t>0.9%) </a:t>
            </a:r>
          </a:p>
          <a:p>
            <a:pPr marL="173038" indent="-173038" eaLnBrk="1" hangingPunct="1">
              <a:spcBef>
                <a:spcPct val="0"/>
              </a:spcBef>
            </a:pPr>
            <a:r>
              <a:rPr lang="en" altLang="en-US" sz="2600" smtClean="0"/>
              <a:t>Increased excretion of water by diuretics causes hypotonic urine, which results in a negative free-water balance</a:t>
            </a:r>
          </a:p>
          <a:p>
            <a:pPr marL="173038" indent="-173038" eaLnBrk="1" hangingPunct="1">
              <a:spcBef>
                <a:spcPct val="0"/>
              </a:spcBef>
            </a:pPr>
            <a:r>
              <a:rPr lang="en" altLang="en-US" sz="2600" i="1" smtClean="0"/>
              <a:t>Demeclocycline hydrochloride </a:t>
            </a:r>
            <a:r>
              <a:rPr lang="en" altLang="en-US" sz="2600" smtClean="0"/>
              <a:t>300 </a:t>
            </a:r>
            <a:r>
              <a:rPr lang="en" altLang="en-US" sz="2600" i="1" smtClean="0"/>
              <a:t>mg </a:t>
            </a:r>
            <a:r>
              <a:rPr lang="en" altLang="en-US" sz="2600" smtClean="0"/>
              <a:t>is administered orally, 4 times a day (10 days).</a:t>
            </a:r>
            <a:endParaRPr lang="sr-Latn-CS" altLang="en-US" sz="2600" i="1"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 altLang="en-US" sz="4000" b="1" smtClean="0">
                <a:solidFill>
                  <a:srgbClr val="FF0000"/>
                </a:solidFill>
              </a:rPr>
              <a:t>Hypernatremia in the elderly</a:t>
            </a:r>
          </a:p>
        </p:txBody>
      </p:sp>
      <p:sp>
        <p:nvSpPr>
          <p:cNvPr id="37890" name="Content Placeholder 2"/>
          <p:cNvSpPr>
            <a:spLocks noGrp="1"/>
          </p:cNvSpPr>
          <p:nvPr>
            <p:ph idx="1"/>
          </p:nvPr>
        </p:nvSpPr>
        <p:spPr>
          <a:xfrm>
            <a:off x="457200" y="1600200"/>
            <a:ext cx="8229600" cy="4648200"/>
          </a:xfrm>
        </p:spPr>
        <p:txBody>
          <a:bodyPr/>
          <a:lstStyle/>
          <a:p>
            <a:pPr eaLnBrk="1" hangingPunct="1"/>
            <a:r>
              <a:rPr lang="en-US" sz="2800"/>
              <a:t>It is quite widespread among the elderly population (a level of 150 mmol/l is clinically significant</a:t>
            </a:r>
            <a:r>
              <a:rPr lang="en-US" sz="2800" smtClean="0"/>
              <a:t>)</a:t>
            </a:r>
          </a:p>
          <a:p>
            <a:pPr eaLnBrk="1" hangingPunct="1"/>
            <a:r>
              <a:rPr lang="en" altLang="en-US" sz="3000" smtClean="0"/>
              <a:t>The percentage of body water decreases with age</a:t>
            </a:r>
          </a:p>
          <a:p>
            <a:pPr eaLnBrk="1" hangingPunct="1"/>
            <a:r>
              <a:rPr lang="en" altLang="en-US" sz="3000" smtClean="0"/>
              <a:t>Hypernatremia is a high-risk condition for morbidity and mortality in 40-60% of the elderly</a:t>
            </a:r>
          </a:p>
          <a:p>
            <a:pPr eaLnBrk="1" hangingPunct="1"/>
            <a:r>
              <a:rPr lang="en" altLang="en-US" sz="3000" smtClean="0"/>
              <a:t>The mortality rate is highest if the sodium level is above 160 </a:t>
            </a:r>
            <a:r>
              <a:rPr lang="en" altLang="en-US" sz="3000" i="1" smtClean="0"/>
              <a:t>mmol/l</a:t>
            </a:r>
            <a:r>
              <a:rPr lang="en" altLang="en-US" sz="3000" smtClean="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 altLang="en-US" sz="4000" b="1" smtClean="0">
                <a:solidFill>
                  <a:srgbClr val="FF0000"/>
                </a:solidFill>
              </a:rPr>
              <a:t>Hypernatremia in the elderly</a:t>
            </a:r>
          </a:p>
        </p:txBody>
      </p:sp>
      <p:sp>
        <p:nvSpPr>
          <p:cNvPr id="38914" name="Content Placeholder 2"/>
          <p:cNvSpPr>
            <a:spLocks noGrp="1"/>
          </p:cNvSpPr>
          <p:nvPr>
            <p:ph idx="1"/>
          </p:nvPr>
        </p:nvSpPr>
        <p:spPr/>
        <p:txBody>
          <a:bodyPr/>
          <a:lstStyle/>
          <a:p>
            <a:pPr marL="173038" indent="-173038" eaLnBrk="1" hangingPunct="1">
              <a:buClr>
                <a:srgbClr val="FF0000"/>
              </a:buClr>
            </a:pPr>
            <a:r>
              <a:rPr lang="en" altLang="en-US" sz="2800" smtClean="0"/>
              <a:t> A slow correction of sodium over a period of 72 hours is desirable to improve the recovery of mental functions</a:t>
            </a:r>
          </a:p>
          <a:p>
            <a:pPr marL="173038" indent="-173038" eaLnBrk="1" hangingPunct="1">
              <a:buClr>
                <a:srgbClr val="FF0000"/>
              </a:buClr>
            </a:pPr>
            <a:r>
              <a:rPr lang="en" altLang="en-US" sz="2800" u="sng" smtClean="0"/>
              <a:t> Dehydration </a:t>
            </a:r>
            <a:r>
              <a:rPr lang="en" altLang="en-US" sz="2800" smtClean="0"/>
              <a:t>is defined as </a:t>
            </a:r>
            <a:r>
              <a:rPr lang="en" altLang="en-US" sz="2800" u="sng" smtClean="0"/>
              <a:t>water deficit</a:t>
            </a:r>
            <a:r>
              <a:rPr lang="en" altLang="en-US" sz="2800" smtClean="0"/>
              <a:t> </a:t>
            </a:r>
            <a:r>
              <a:rPr lang="en" altLang="en-US" sz="2800" u="sng" smtClean="0"/>
              <a:t>(hypernatremia) </a:t>
            </a:r>
            <a:r>
              <a:rPr lang="en" altLang="en-US" sz="2800" smtClean="0"/>
              <a:t>and it is mixed with </a:t>
            </a:r>
            <a:r>
              <a:rPr lang="en" altLang="en-US" sz="2800" u="sng" smtClean="0"/>
              <a:t>hypovolemia </a:t>
            </a:r>
            <a:r>
              <a:rPr lang="en" altLang="en-US" sz="2800" smtClean="0"/>
              <a:t>, which is defined as </a:t>
            </a:r>
            <a:r>
              <a:rPr lang="en" altLang="en-US" sz="2800" u="sng" smtClean="0"/>
              <a:t>a decrease in intravascular volume, independent of a change in serum sodium concentration</a:t>
            </a:r>
          </a:p>
          <a:p>
            <a:pPr marL="173038" indent="-173038" eaLnBrk="1" hangingPunct="1">
              <a:buClr>
                <a:srgbClr val="FF0000"/>
              </a:buClr>
            </a:pPr>
            <a:r>
              <a:rPr lang="en" altLang="en-US" sz="2800" smtClean="0"/>
              <a:t> Dehydration is common in the elderly and is associated with hyper and hyponatremia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285750" y="274638"/>
            <a:ext cx="8401050" cy="1143000"/>
          </a:xfrm>
        </p:spPr>
        <p:txBody>
          <a:bodyPr/>
          <a:lstStyle/>
          <a:p>
            <a:pPr eaLnBrk="1" hangingPunct="1"/>
            <a:r>
              <a:rPr lang="en" altLang="en-US" sz="4000" b="1" smtClean="0">
                <a:solidFill>
                  <a:srgbClr val="FF0000"/>
                </a:solidFill>
              </a:rPr>
              <a:t>Symptoms and signs of hypernatremia</a:t>
            </a:r>
          </a:p>
        </p:txBody>
      </p:sp>
      <p:sp>
        <p:nvSpPr>
          <p:cNvPr id="39938" name="Content Placeholder 2"/>
          <p:cNvSpPr>
            <a:spLocks noGrp="1"/>
          </p:cNvSpPr>
          <p:nvPr>
            <p:ph sz="half" idx="1"/>
          </p:nvPr>
        </p:nvSpPr>
        <p:spPr>
          <a:xfrm>
            <a:off x="214313" y="1600200"/>
            <a:ext cx="4281487" cy="4686300"/>
          </a:xfrm>
        </p:spPr>
        <p:txBody>
          <a:bodyPr/>
          <a:lstStyle/>
          <a:p>
            <a:pPr marL="173038" indent="-173038" eaLnBrk="1" hangingPunct="1">
              <a:spcBef>
                <a:spcPct val="0"/>
              </a:spcBef>
            </a:pPr>
            <a:r>
              <a:rPr lang="en" altLang="en-US" sz="2500" smtClean="0"/>
              <a:t>Lethargy and weakness</a:t>
            </a:r>
          </a:p>
          <a:p>
            <a:pPr marL="173038" indent="-173038" eaLnBrk="1" hangingPunct="1">
              <a:spcBef>
                <a:spcPct val="0"/>
              </a:spcBef>
            </a:pPr>
            <a:r>
              <a:rPr lang="en" altLang="en-US" sz="2500" smtClean="0"/>
              <a:t>Rigidity and coma (in severe hypernatremia)</a:t>
            </a:r>
          </a:p>
          <a:p>
            <a:pPr marL="173038" indent="-173038" eaLnBrk="1" hangingPunct="1">
              <a:spcBef>
                <a:spcPct val="0"/>
              </a:spcBef>
            </a:pPr>
            <a:r>
              <a:rPr lang="en" altLang="en-US" sz="2500" smtClean="0"/>
              <a:t>It is clinically manifested by reduced skin turgor, dry mouth, orthostatic hypotension, absence of sweating, hemoconcentration, rare capillary bleeding or spontaneous subdural hematoma.</a:t>
            </a:r>
          </a:p>
        </p:txBody>
      </p:sp>
      <p:sp>
        <p:nvSpPr>
          <p:cNvPr id="39939" name="Content Placeholder 3"/>
          <p:cNvSpPr>
            <a:spLocks noGrp="1"/>
          </p:cNvSpPr>
          <p:nvPr>
            <p:ph sz="half" idx="2"/>
          </p:nvPr>
        </p:nvSpPr>
        <p:spPr/>
        <p:txBody>
          <a:bodyPr/>
          <a:lstStyle/>
          <a:p>
            <a:pPr eaLnBrk="1" hangingPunct="1"/>
            <a:endParaRPr lang="en-US" altLang="en-US" smtClean="0"/>
          </a:p>
        </p:txBody>
      </p:sp>
      <p:pic>
        <p:nvPicPr>
          <p:cNvPr id="39940" name="Picture 2" descr="http://storage.torontosun.com/v1/dynamic_resize/sws_path/suns-prod-images/1297616846774_ORIGINAL.jpg?quality=80&amp;size=650x"/>
          <p:cNvPicPr>
            <a:picLocks noChangeAspect="1" noChangeArrowheads="1"/>
          </p:cNvPicPr>
          <p:nvPr/>
        </p:nvPicPr>
        <p:blipFill>
          <a:blip r:embed="rId2">
            <a:extLst>
              <a:ext uri="{28A0092B-C50C-407E-A947-70E740481C1C}">
                <a14:useLocalDpi xmlns:a14="http://schemas.microsoft.com/office/drawing/2010/main" val="0"/>
              </a:ext>
            </a:extLst>
          </a:blip>
          <a:srcRect l="5383" t="7787" r="12692" b="13832"/>
          <a:stretch>
            <a:fillRect/>
          </a:stretch>
        </p:blipFill>
        <p:spPr bwMode="auto">
          <a:xfrm>
            <a:off x="4643438" y="1571625"/>
            <a:ext cx="4071937" cy="464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 altLang="en-US" b="1" smtClean="0">
                <a:solidFill>
                  <a:srgbClr val="FF0000"/>
                </a:solidFill>
              </a:rPr>
              <a:t>Assessment of patients with hypernatremia</a:t>
            </a:r>
          </a:p>
        </p:txBody>
      </p:sp>
      <p:sp>
        <p:nvSpPr>
          <p:cNvPr id="40962" name="Content Placeholder 2"/>
          <p:cNvSpPr>
            <a:spLocks noGrp="1"/>
          </p:cNvSpPr>
          <p:nvPr>
            <p:ph idx="1"/>
          </p:nvPr>
        </p:nvSpPr>
        <p:spPr>
          <a:xfrm>
            <a:off x="457200" y="1600200"/>
            <a:ext cx="8229600" cy="4686300"/>
          </a:xfrm>
        </p:spPr>
        <p:txBody>
          <a:bodyPr/>
          <a:lstStyle/>
          <a:p>
            <a:pPr marL="173038" indent="-173038" eaLnBrk="1" hangingPunct="1">
              <a:spcBef>
                <a:spcPct val="0"/>
              </a:spcBef>
            </a:pPr>
            <a:r>
              <a:rPr lang="en" altLang="en-US" sz="2700" smtClean="0"/>
              <a:t>Prognosis and therapy depends on the etiology and assessment of the speed of development of symptoms</a:t>
            </a:r>
          </a:p>
          <a:p>
            <a:pPr marL="173038" indent="-173038" eaLnBrk="1" hangingPunct="1">
              <a:spcBef>
                <a:spcPct val="0"/>
              </a:spcBef>
            </a:pPr>
            <a:r>
              <a:rPr lang="en" altLang="en-US" sz="2700" smtClean="0"/>
              <a:t>Hypovolemic hypernatremia causes water loss, more than sodium loss</a:t>
            </a:r>
          </a:p>
          <a:p>
            <a:pPr marL="173038" indent="-173038" eaLnBrk="1" hangingPunct="1">
              <a:spcBef>
                <a:spcPct val="0"/>
              </a:spcBef>
            </a:pPr>
            <a:r>
              <a:rPr lang="en" altLang="en-US" sz="2700" smtClean="0"/>
              <a:t>Patients with hypernatremia may have hypervolemia</a:t>
            </a:r>
          </a:p>
          <a:p>
            <a:pPr marL="173038" indent="-173038" eaLnBrk="1" hangingPunct="1">
              <a:spcBef>
                <a:spcPct val="0"/>
              </a:spcBef>
            </a:pPr>
            <a:r>
              <a:rPr lang="en" altLang="en-US" sz="2700" smtClean="0"/>
              <a:t>Most patients with hypernatremia and moderate water loss are clinically euvolemic with near-normal sodium status</a:t>
            </a:r>
          </a:p>
          <a:p>
            <a:pPr marL="173038" indent="-173038" eaLnBrk="1" hangingPunct="1">
              <a:spcBef>
                <a:spcPct val="0"/>
              </a:spcBef>
            </a:pPr>
            <a:r>
              <a:rPr lang="en" altLang="en-US" sz="2700" smtClean="0"/>
              <a:t>Renal water loss causes euvolemic hypernatremia (defect in vasopressin synthesis)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eaLnBrk="1" hangingPunct="1"/>
            <a:r>
              <a:rPr lang="en" altLang="en-US" b="1" smtClean="0">
                <a:solidFill>
                  <a:srgbClr val="FF0000"/>
                </a:solidFill>
              </a:rPr>
              <a:t>Therapy of hypernatremia</a:t>
            </a:r>
          </a:p>
        </p:txBody>
      </p:sp>
      <p:sp>
        <p:nvSpPr>
          <p:cNvPr id="41986" name="Content Placeholder 2"/>
          <p:cNvSpPr>
            <a:spLocks noGrp="1"/>
          </p:cNvSpPr>
          <p:nvPr>
            <p:ph idx="1"/>
          </p:nvPr>
        </p:nvSpPr>
        <p:spPr>
          <a:xfrm>
            <a:off x="457200" y="1600200"/>
            <a:ext cx="8229600" cy="4829175"/>
          </a:xfrm>
        </p:spPr>
        <p:txBody>
          <a:bodyPr/>
          <a:lstStyle/>
          <a:p>
            <a:pPr marL="173038" indent="-173038" eaLnBrk="1" hangingPunct="1">
              <a:spcBef>
                <a:spcPct val="0"/>
              </a:spcBef>
            </a:pPr>
            <a:r>
              <a:rPr lang="en" altLang="en-US" sz="2800" smtClean="0"/>
              <a:t>Primarily, isotonic saline solutions or volume expanders are initiated to improve blood pressure and tissue perfusion.</a:t>
            </a:r>
          </a:p>
          <a:p>
            <a:pPr marL="173038" indent="-173038" eaLnBrk="1" hangingPunct="1">
              <a:spcBef>
                <a:spcPct val="0"/>
              </a:spcBef>
            </a:pPr>
            <a:r>
              <a:rPr lang="en" altLang="en-US" sz="2800" smtClean="0"/>
              <a:t>Estimated water deficit is compensated in 48-72 hours with hypotonic saline or 5% glucose</a:t>
            </a:r>
          </a:p>
          <a:p>
            <a:pPr marL="173038" indent="-173038" eaLnBrk="1" hangingPunct="1">
              <a:spcBef>
                <a:spcPct val="0"/>
              </a:spcBef>
            </a:pPr>
            <a:r>
              <a:rPr lang="en" altLang="en-US" sz="2800" smtClean="0"/>
              <a:t>If hypernatremia is a consequence of hypervolemia, diuretics are administered or dialysis is performed</a:t>
            </a:r>
          </a:p>
          <a:p>
            <a:pPr marL="173038" indent="-173038" eaLnBrk="1" hangingPunct="1">
              <a:spcBef>
                <a:spcPct val="0"/>
              </a:spcBef>
            </a:pPr>
            <a:r>
              <a:rPr lang="en" altLang="en-US" sz="2800" smtClean="0"/>
              <a:t>In euvolemic patients with hypernatremia, oral water replacement if conscious, otherwise intravenous substitution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 altLang="en-US" sz="4000" b="1" smtClean="0">
                <a:solidFill>
                  <a:srgbClr val="FF0000"/>
                </a:solidFill>
              </a:rPr>
              <a:t>Obesity and chronic renal failure</a:t>
            </a:r>
          </a:p>
        </p:txBody>
      </p:sp>
      <p:sp>
        <p:nvSpPr>
          <p:cNvPr id="15362" name="Content Placeholder 2"/>
          <p:cNvSpPr>
            <a:spLocks noGrp="1"/>
          </p:cNvSpPr>
          <p:nvPr>
            <p:ph idx="1"/>
          </p:nvPr>
        </p:nvSpPr>
        <p:spPr>
          <a:xfrm>
            <a:off x="457200" y="2060848"/>
            <a:ext cx="8229600" cy="5472608"/>
          </a:xfrm>
        </p:spPr>
        <p:txBody>
          <a:bodyPr/>
          <a:lstStyle/>
          <a:p>
            <a:pPr marL="173038" indent="-173038">
              <a:spcBef>
                <a:spcPct val="0"/>
              </a:spcBef>
            </a:pPr>
            <a:r>
              <a:rPr lang="en" altLang="en-US" sz="2800" smtClean="0"/>
              <a:t>More than 20 million people have </a:t>
            </a:r>
            <a:r>
              <a:rPr lang="sr-Latn-RS" altLang="en-US" sz="2800" smtClean="0"/>
              <a:t>chronic kidney disease - CKD</a:t>
            </a:r>
            <a:r>
              <a:rPr lang="en" altLang="en-US" sz="2800" smtClean="0"/>
              <a:t> (8 million III, IV</a:t>
            </a:r>
            <a:r>
              <a:rPr lang="sr-Latn-RS" altLang="en-US" sz="2800" smtClean="0"/>
              <a:t>,</a:t>
            </a:r>
            <a:r>
              <a:rPr lang="en" altLang="en-US" sz="2800" smtClean="0"/>
              <a:t> and V degree </a:t>
            </a:r>
            <a:r>
              <a:rPr lang="sr-Latn-RS" altLang="en-US" sz="2800" smtClean="0"/>
              <a:t>CKD</a:t>
            </a:r>
            <a:r>
              <a:rPr lang="en" altLang="en-US" sz="2800" smtClean="0"/>
              <a:t>)</a:t>
            </a:r>
          </a:p>
          <a:p>
            <a:pPr marL="173038" indent="-173038">
              <a:spcBef>
                <a:spcPct val="0"/>
              </a:spcBef>
            </a:pPr>
            <a:r>
              <a:rPr lang="en" altLang="en-US" sz="2800" smtClean="0"/>
              <a:t>Glomerular filtration and renal plasma flow rate decline with age</a:t>
            </a:r>
          </a:p>
          <a:p>
            <a:pPr marL="173038" indent="-173038">
              <a:spcBef>
                <a:spcPct val="0"/>
              </a:spcBef>
            </a:pPr>
            <a:r>
              <a:rPr lang="en" altLang="en-US" sz="2800" smtClean="0"/>
              <a:t>The weight of the kidney decreases from about 400 gr in the 40th year to 300 gr in the ninth decade</a:t>
            </a:r>
          </a:p>
          <a:p>
            <a:pPr marL="173038" indent="-173038">
              <a:spcBef>
                <a:spcPct val="0"/>
              </a:spcBef>
            </a:pPr>
            <a:r>
              <a:rPr lang="en" altLang="en-US" sz="2800" smtClean="0"/>
              <a:t>The size of the kidneys decreases by 10-30% at the age of 80</a:t>
            </a:r>
          </a:p>
          <a:p>
            <a:pPr marL="173038" indent="-173038">
              <a:spcBef>
                <a:spcPct val="0"/>
              </a:spcBef>
            </a:pPr>
            <a:r>
              <a:rPr lang="en" altLang="en-US" sz="2800" smtClean="0"/>
              <a:t>The changes are a consequence of glomerulosclerosis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n" altLang="en-US" b="1" smtClean="0">
                <a:solidFill>
                  <a:srgbClr val="FF0000"/>
                </a:solidFill>
              </a:rPr>
              <a:t>Therapy of hypernatremia</a:t>
            </a:r>
          </a:p>
        </p:txBody>
      </p:sp>
      <p:sp>
        <p:nvSpPr>
          <p:cNvPr id="43010" name="Content Placeholder 2"/>
          <p:cNvSpPr>
            <a:spLocks noGrp="1"/>
          </p:cNvSpPr>
          <p:nvPr>
            <p:ph idx="1"/>
          </p:nvPr>
        </p:nvSpPr>
        <p:spPr/>
        <p:txBody>
          <a:bodyPr/>
          <a:lstStyle/>
          <a:p>
            <a:pPr marL="358775" eaLnBrk="1" hangingPunct="1"/>
            <a:r>
              <a:rPr lang="en" altLang="en-US" sz="3000" smtClean="0"/>
              <a:t>In the elderly without significant water loss, 5% glucose (25 </a:t>
            </a:r>
            <a:r>
              <a:rPr lang="en" altLang="en-US" sz="3000" i="1" smtClean="0"/>
              <a:t>ml </a:t>
            </a:r>
            <a:r>
              <a:rPr lang="en" altLang="en-US" sz="3000" smtClean="0"/>
              <a:t>per hour, 2-3 days)</a:t>
            </a:r>
          </a:p>
          <a:p>
            <a:pPr marL="358775" eaLnBrk="1" hangingPunct="1"/>
            <a:r>
              <a:rPr lang="en" altLang="en-US" sz="3000" smtClean="0"/>
              <a:t>concentration daily or more often depending on the clinical picture</a:t>
            </a:r>
            <a:endParaRPr lang="sr-Cyrl-CS" altLang="en-US" sz="3000" smtClean="0"/>
          </a:p>
          <a:p>
            <a:pPr marL="358775" eaLnBrk="1" hangingPunct="1"/>
            <a:r>
              <a:rPr lang="en" altLang="en-US" sz="3000" smtClean="0"/>
              <a:t>concentration should not decrease by more than 0.5 </a:t>
            </a:r>
            <a:r>
              <a:rPr lang="en" altLang="en-US" sz="3000" i="1" smtClean="0"/>
              <a:t>ml/l</a:t>
            </a:r>
            <a:endParaRPr lang="sr-Latn-CS" altLang="en-US" sz="3000" smtClean="0"/>
          </a:p>
          <a:p>
            <a:pPr marL="358775" eaLnBrk="1" hangingPunct="1"/>
            <a:r>
              <a:rPr lang="en" altLang="en-US" sz="3000" smtClean="0"/>
              <a:t>Rapid sodium correction can cause brain edema and permanent brain damage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Picture Placeholder 5"/>
          <p:cNvSpPr>
            <a:spLocks noGrp="1" noTextEdit="1"/>
          </p:cNvSpPr>
          <p:nvPr>
            <p:ph type="pic" idx="1"/>
          </p:nvPr>
        </p:nvSpPr>
        <p:spPr/>
      </p:sp>
      <p:pic>
        <p:nvPicPr>
          <p:cNvPr id="44034" name="Picture 2" descr="Large image of Fig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3050"/>
            <a:ext cx="3400425" cy="1162050"/>
          </a:xfrm>
        </p:spPr>
        <p:txBody>
          <a:bodyPr/>
          <a:lstStyle/>
          <a:p>
            <a:r>
              <a:rPr lang="en" altLang="en-US" sz="2800" smtClean="0">
                <a:solidFill>
                  <a:srgbClr val="FF0000"/>
                </a:solidFill>
              </a:rPr>
              <a:t>Water metabolism in the elderly</a:t>
            </a:r>
          </a:p>
        </p:txBody>
      </p:sp>
      <p:sp>
        <p:nvSpPr>
          <p:cNvPr id="16386" name="Text Placeholder 3"/>
          <p:cNvSpPr>
            <a:spLocks noGrp="1"/>
          </p:cNvSpPr>
          <p:nvPr>
            <p:ph type="body" sz="half" idx="2"/>
          </p:nvPr>
        </p:nvSpPr>
        <p:spPr>
          <a:xfrm>
            <a:off x="457200" y="1595438"/>
            <a:ext cx="3682752" cy="4691062"/>
          </a:xfrm>
        </p:spPr>
        <p:txBody>
          <a:bodyPr/>
          <a:lstStyle/>
          <a:p>
            <a:pPr>
              <a:buFont typeface="Arial" panose="020B0604020202020204" pitchFamily="34" charset="0"/>
              <a:buChar char="•"/>
            </a:pPr>
            <a:r>
              <a:rPr lang="en" altLang="en-US" sz="2700" smtClean="0"/>
              <a:t> With aging, muscle mass is replaced by fat mass</a:t>
            </a:r>
          </a:p>
          <a:p>
            <a:pPr>
              <a:buFont typeface="Arial" panose="020B0604020202020204" pitchFamily="34" charset="0"/>
              <a:buChar char="•"/>
            </a:pPr>
            <a:r>
              <a:rPr lang="en" altLang="en-US" sz="2700" smtClean="0"/>
              <a:t> decreases, which affects the occurrence of hyponatremia (2.5-50%) and hypernatremia (1%)</a:t>
            </a:r>
          </a:p>
        </p:txBody>
      </p:sp>
      <p:pic>
        <p:nvPicPr>
          <p:cNvPr id="16387" name="Picture 2" descr="https://s-media-cache-ak0.pinimg.com/236x/c8/85/5c/c8855cac380470b63814316f4c9c7a1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0" y="285750"/>
            <a:ext cx="4429125" cy="628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 altLang="en-US" b="1" smtClean="0">
                <a:solidFill>
                  <a:srgbClr val="FF0000"/>
                </a:solidFill>
              </a:rPr>
              <a:t>Water metabolism</a:t>
            </a:r>
          </a:p>
        </p:txBody>
      </p:sp>
      <p:sp>
        <p:nvSpPr>
          <p:cNvPr id="17410" name="Content Placeholder 2"/>
          <p:cNvSpPr>
            <a:spLocks noGrp="1"/>
          </p:cNvSpPr>
          <p:nvPr>
            <p:ph idx="1"/>
          </p:nvPr>
        </p:nvSpPr>
        <p:spPr/>
        <p:txBody>
          <a:bodyPr/>
          <a:lstStyle/>
          <a:p>
            <a:pPr eaLnBrk="1" hangingPunct="1"/>
            <a:r>
              <a:rPr lang="en" altLang="en-US" sz="2800" smtClean="0"/>
              <a:t>The body of healthy adults contains 55-65% water, inside the intracellular space there is 55-75%, and with age, it decreases proportionally</a:t>
            </a:r>
          </a:p>
          <a:p>
            <a:pPr eaLnBrk="1" hangingPunct="1"/>
            <a:r>
              <a:rPr lang="en" altLang="en-US" sz="2800" smtClean="0"/>
              <a:t>Serum represents one-quarter of the extracellular space</a:t>
            </a:r>
          </a:p>
          <a:p>
            <a:pPr eaLnBrk="1" hangingPunct="1"/>
            <a:r>
              <a:rPr lang="en" altLang="en-US" sz="2800" smtClean="0"/>
              <a:t>Antidiuretic hormone (ADH) affects the homeostasis of water metabolism</a:t>
            </a:r>
          </a:p>
          <a:p>
            <a:pPr eaLnBrk="1" hangingPunct="1"/>
            <a:r>
              <a:rPr lang="en" altLang="en-US" sz="2800" smtClean="0"/>
              <a:t>The most important modulator of ADH secretion is serum osmolarity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 altLang="en-US" b="1" smtClean="0">
                <a:solidFill>
                  <a:srgbClr val="FF0000"/>
                </a:solidFill>
              </a:rPr>
              <a:t>Water balance regulation</a:t>
            </a:r>
            <a:endParaRPr lang="sr-Latn-CS" altLang="en-US" b="1" smtClean="0">
              <a:solidFill>
                <a:srgbClr val="FF0000"/>
              </a:solidFill>
            </a:endParaRPr>
          </a:p>
        </p:txBody>
      </p:sp>
      <p:sp>
        <p:nvSpPr>
          <p:cNvPr id="18434" name="Content Placeholder 2"/>
          <p:cNvSpPr>
            <a:spLocks noGrp="1"/>
          </p:cNvSpPr>
          <p:nvPr>
            <p:ph idx="1"/>
          </p:nvPr>
        </p:nvSpPr>
        <p:spPr>
          <a:xfrm>
            <a:off x="490064" y="1268760"/>
            <a:ext cx="8229600" cy="4757738"/>
          </a:xfrm>
        </p:spPr>
        <p:txBody>
          <a:bodyPr/>
          <a:lstStyle/>
          <a:p>
            <a:pPr marL="173038" indent="-173038" eaLnBrk="1" hangingPunct="1"/>
            <a:r>
              <a:rPr lang="en" altLang="en-US" sz="2800" smtClean="0"/>
              <a:t>Thirst is driven by complex physiological mechanisms</a:t>
            </a:r>
          </a:p>
          <a:p>
            <a:pPr marL="173038" indent="-173038" eaLnBrk="1" hangingPunct="1"/>
            <a:r>
              <a:rPr lang="en" altLang="en-US" sz="2800" smtClean="0"/>
              <a:t>Intake of food causes the secretion of saliva, juices are secreted in the stomach and then in the pancreas</a:t>
            </a:r>
          </a:p>
          <a:p>
            <a:pPr marL="173038" indent="-173038" eaLnBrk="1" hangingPunct="1"/>
            <a:r>
              <a:rPr lang="en" altLang="en-US" sz="2800" smtClean="0"/>
              <a:t>About 10 liters of water are exchanged in the body daily</a:t>
            </a:r>
          </a:p>
          <a:p>
            <a:pPr marL="173038" indent="-173038" eaLnBrk="1" hangingPunct="1"/>
            <a:r>
              <a:rPr lang="en" altLang="en-US" sz="2800" smtClean="0"/>
              <a:t>Osmoregulatory exchanges involve complex communication between the brain, kidneys, and endocrine system</a:t>
            </a:r>
          </a:p>
          <a:p>
            <a:pPr marL="173038" indent="-173038" eaLnBrk="1" hangingPunct="1"/>
            <a:r>
              <a:rPr lang="en" altLang="en-US" sz="2800" smtClean="0"/>
              <a:t>The homeostatic goal of the body is to balance water intake and loss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 altLang="en-US" b="1" smtClean="0">
                <a:solidFill>
                  <a:srgbClr val="FF0000"/>
                </a:solidFill>
              </a:rPr>
              <a:t>Water intake regulation</a:t>
            </a:r>
          </a:p>
        </p:txBody>
      </p:sp>
      <p:sp>
        <p:nvSpPr>
          <p:cNvPr id="19458" name="Content Placeholder 2"/>
          <p:cNvSpPr>
            <a:spLocks noGrp="1"/>
          </p:cNvSpPr>
          <p:nvPr>
            <p:ph sz="half" idx="1"/>
          </p:nvPr>
        </p:nvSpPr>
        <p:spPr>
          <a:xfrm>
            <a:off x="457200" y="1600200"/>
            <a:ext cx="4043363" cy="4972050"/>
          </a:xfrm>
        </p:spPr>
        <p:txBody>
          <a:bodyPr/>
          <a:lstStyle/>
          <a:p>
            <a:pPr marL="177800" indent="-177800" eaLnBrk="1" hangingPunct="1">
              <a:spcBef>
                <a:spcPct val="0"/>
              </a:spcBef>
            </a:pPr>
            <a:r>
              <a:rPr lang="en-US" sz="2400"/>
              <a:t>The total daily intake of water is 2.5 </a:t>
            </a:r>
            <a:r>
              <a:rPr lang="en-US" sz="2400" i="1" smtClean="0"/>
              <a:t>l</a:t>
            </a:r>
            <a:r>
              <a:rPr lang="en-US" sz="2400" smtClean="0"/>
              <a:t> on </a:t>
            </a:r>
            <a:r>
              <a:rPr lang="en-US" sz="2400"/>
              <a:t>average</a:t>
            </a:r>
            <a:endParaRPr lang="ru-RU" altLang="en-US" sz="2300" i="1" smtClean="0"/>
          </a:p>
          <a:p>
            <a:pPr marL="177800" indent="-177800" eaLnBrk="1" hangingPunct="1">
              <a:spcBef>
                <a:spcPct val="0"/>
              </a:spcBef>
            </a:pPr>
            <a:r>
              <a:rPr lang="en" altLang="en-US" sz="2300" smtClean="0"/>
              <a:t>Through metabolic processes, our tissues produce about 300 </a:t>
            </a:r>
            <a:r>
              <a:rPr lang="en" altLang="en-US" sz="2300" i="1" smtClean="0"/>
              <a:t>ml </a:t>
            </a:r>
            <a:r>
              <a:rPr lang="en" altLang="en-US" sz="2300" smtClean="0"/>
              <a:t>of water per day</a:t>
            </a:r>
          </a:p>
          <a:p>
            <a:pPr marL="177800" indent="-177800" eaLnBrk="1" hangingPunct="1">
              <a:spcBef>
                <a:spcPct val="0"/>
              </a:spcBef>
            </a:pPr>
            <a:r>
              <a:rPr lang="en" altLang="en-US" sz="2300" smtClean="0"/>
              <a:t>The rest must be balanced with liquid intake (about 1.5 </a:t>
            </a:r>
            <a:r>
              <a:rPr lang="en" altLang="en-US" sz="2300" i="1" smtClean="0"/>
              <a:t>l </a:t>
            </a:r>
            <a:r>
              <a:rPr lang="en" altLang="en-US" sz="2300" smtClean="0"/>
              <a:t>) and solid food (about 700 </a:t>
            </a:r>
            <a:r>
              <a:rPr lang="en" altLang="en-US" sz="2300" i="1" smtClean="0"/>
              <a:t>ml </a:t>
            </a:r>
            <a:r>
              <a:rPr lang="en" altLang="en-US" sz="2300" smtClean="0"/>
              <a:t>).</a:t>
            </a:r>
          </a:p>
          <a:p>
            <a:pPr marL="177800" indent="-177800" eaLnBrk="1" hangingPunct="1">
              <a:spcBef>
                <a:spcPct val="0"/>
              </a:spcBef>
            </a:pPr>
            <a:r>
              <a:rPr lang="en" altLang="en-US" sz="2300" smtClean="0"/>
              <a:t>Adequate water intake for adult men is 3.7 </a:t>
            </a:r>
            <a:r>
              <a:rPr lang="en" altLang="en-US" sz="2300" i="1" smtClean="0"/>
              <a:t>l </a:t>
            </a:r>
            <a:r>
              <a:rPr lang="en" altLang="en-US" sz="2300" smtClean="0"/>
              <a:t>and 2.7 </a:t>
            </a:r>
            <a:r>
              <a:rPr lang="en" altLang="en-US" sz="2300" i="1" smtClean="0"/>
              <a:t>l </a:t>
            </a:r>
            <a:r>
              <a:rPr lang="en" altLang="en-US" sz="2300" smtClean="0"/>
              <a:t>for adult women (about 2.2 </a:t>
            </a:r>
            <a:r>
              <a:rPr lang="en" altLang="en-US" sz="2300" i="1" smtClean="0"/>
              <a:t>l on average </a:t>
            </a:r>
            <a:r>
              <a:rPr lang="en" altLang="en-US" sz="2300" smtClean="0"/>
              <a:t>)</a:t>
            </a:r>
            <a:endParaRPr lang="sr-Latn-CS" altLang="en-US" sz="2300" smtClean="0"/>
          </a:p>
        </p:txBody>
      </p:sp>
      <p:sp>
        <p:nvSpPr>
          <p:cNvPr id="19459" name="Content Placeholder 3"/>
          <p:cNvSpPr>
            <a:spLocks noGrp="1"/>
          </p:cNvSpPr>
          <p:nvPr>
            <p:ph sz="half" idx="2"/>
          </p:nvPr>
        </p:nvSpPr>
        <p:spPr/>
        <p:txBody>
          <a:bodyPr/>
          <a:lstStyle/>
          <a:p>
            <a:pPr eaLnBrk="1" hangingPunct="1"/>
            <a:endParaRPr lang="en-US" altLang="en-US" smtClean="0"/>
          </a:p>
        </p:txBody>
      </p:sp>
      <p:pic>
        <p:nvPicPr>
          <p:cNvPr id="19460" name="Picture 2" descr="http://images.flatworldknowledge.com/zimmerman/zimmerman-fig07_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1571625"/>
            <a:ext cx="4071937" cy="464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 altLang="en-US" b="1" smtClean="0">
                <a:solidFill>
                  <a:srgbClr val="FF0000"/>
                </a:solidFill>
              </a:rPr>
              <a:t>Daily water needs</a:t>
            </a:r>
          </a:p>
        </p:txBody>
      </p:sp>
      <p:sp>
        <p:nvSpPr>
          <p:cNvPr id="20482" name="Content Placeholder 2"/>
          <p:cNvSpPr>
            <a:spLocks noGrp="1"/>
          </p:cNvSpPr>
          <p:nvPr>
            <p:ph idx="1"/>
          </p:nvPr>
        </p:nvSpPr>
        <p:spPr/>
        <p:txBody>
          <a:bodyPr/>
          <a:lstStyle/>
          <a:p>
            <a:pPr eaLnBrk="1" hangingPunct="1">
              <a:spcBef>
                <a:spcPct val="0"/>
              </a:spcBef>
            </a:pPr>
            <a:r>
              <a:rPr lang="en" altLang="en-US" sz="2600" smtClean="0"/>
              <a:t>The dilemma of the total amount of water needed to maintain health</a:t>
            </a:r>
          </a:p>
          <a:p>
            <a:pPr eaLnBrk="1" hangingPunct="1">
              <a:spcBef>
                <a:spcPct val="0"/>
              </a:spcBef>
            </a:pPr>
            <a:r>
              <a:rPr lang="en" altLang="en-US" sz="2600" smtClean="0"/>
              <a:t>There is no scientific evidence that the amount of water improves health or reduces the risk of disease</a:t>
            </a:r>
          </a:p>
          <a:p>
            <a:pPr eaLnBrk="1" hangingPunct="1">
              <a:spcBef>
                <a:spcPct val="0"/>
              </a:spcBef>
            </a:pPr>
            <a:r>
              <a:rPr lang="en" altLang="en-US" sz="2600" smtClean="0"/>
              <a:t>The only area for which the preventive importance of water intake has been confirmed is renal calculus</a:t>
            </a:r>
          </a:p>
          <a:p>
            <a:pPr eaLnBrk="1" hangingPunct="1">
              <a:spcBef>
                <a:spcPct val="0"/>
              </a:spcBef>
            </a:pPr>
            <a:r>
              <a:rPr lang="en" altLang="en-US" sz="2600" smtClean="0"/>
              <a:t>The belief that people should drink eight glasses of water a day is not an official recommendation (hypervolemia?)</a:t>
            </a:r>
          </a:p>
          <a:p>
            <a:pPr eaLnBrk="1" hangingPunct="1">
              <a:spcBef>
                <a:spcPct val="0"/>
              </a:spcBef>
            </a:pPr>
            <a:r>
              <a:rPr lang="en" altLang="en-US" sz="2600" smtClean="0"/>
              <a:t>The amount of water that should be consumed daily is a variable category (climate, age, level of physical activity, kidney function???!!!)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 altLang="en-US" sz="4300" b="1" smtClean="0">
                <a:solidFill>
                  <a:srgbClr val="FF0000"/>
                </a:solidFill>
              </a:rPr>
              <a:t>The mechanism of thirst/why do we drink?</a:t>
            </a:r>
          </a:p>
        </p:txBody>
      </p:sp>
      <p:sp>
        <p:nvSpPr>
          <p:cNvPr id="21506" name="Content Placeholder 2"/>
          <p:cNvSpPr>
            <a:spLocks noGrp="1"/>
          </p:cNvSpPr>
          <p:nvPr>
            <p:ph idx="1"/>
          </p:nvPr>
        </p:nvSpPr>
        <p:spPr>
          <a:xfrm>
            <a:off x="457200" y="1500188"/>
            <a:ext cx="8229600" cy="5241180"/>
          </a:xfrm>
        </p:spPr>
        <p:txBody>
          <a:bodyPr/>
          <a:lstStyle/>
          <a:p>
            <a:pPr marL="177800" indent="-177800" eaLnBrk="1" hangingPunct="1">
              <a:spcBef>
                <a:spcPct val="0"/>
              </a:spcBef>
            </a:pPr>
            <a:r>
              <a:rPr lang="en" altLang="en-US" sz="2800" b="1" smtClean="0">
                <a:solidFill>
                  <a:srgbClr val="FF0000"/>
                </a:solidFill>
              </a:rPr>
              <a:t>Thirst </a:t>
            </a:r>
            <a:r>
              <a:rPr lang="en" altLang="en-US" sz="2800" smtClean="0"/>
              <a:t>(osmoregulatory mechanism) is the result of the action of hormones and nerve responses that contribute to the balance of fluids and body composition, it is activated in response to changes in water volume (it is more sensitive to changes in blood osmolality)</a:t>
            </a:r>
          </a:p>
          <a:p>
            <a:pPr marL="177800" indent="-177800" eaLnBrk="1" hangingPunct="1">
              <a:spcBef>
                <a:spcPct val="0"/>
              </a:spcBef>
            </a:pPr>
            <a:r>
              <a:rPr lang="en" altLang="en-US" sz="2800" smtClean="0"/>
              <a:t>Blood osmolality is primarily caused by sodium concentration</a:t>
            </a:r>
          </a:p>
          <a:p>
            <a:pPr marL="177800" indent="-177800" eaLnBrk="1" hangingPunct="1">
              <a:spcBef>
                <a:spcPct val="0"/>
              </a:spcBef>
            </a:pPr>
            <a:r>
              <a:rPr lang="en" altLang="en-US" sz="2800" smtClean="0"/>
              <a:t>The thirst center is located in the hypothalamus</a:t>
            </a:r>
          </a:p>
          <a:p>
            <a:pPr marL="177800" indent="-177800" eaLnBrk="1" hangingPunct="1">
              <a:spcBef>
                <a:spcPct val="0"/>
              </a:spcBef>
            </a:pPr>
            <a:r>
              <a:rPr lang="en" altLang="en-US" sz="2800" smtClean="0"/>
              <a:t>In older people, the thirst mechanism does not respond adequately and there is a greater risk of dehydration</a:t>
            </a:r>
            <a:endParaRPr lang="sr-Latn-CS" altLang="en-US" sz="2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1833</Words>
  <Application>Microsoft Office PowerPoint</Application>
  <PresentationFormat>On-screen Show (4:3)</PresentationFormat>
  <Paragraphs>141</Paragraphs>
  <Slides>31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DISORDER OF WATER AND SALT HOMEOSTASIS IN THE ELDERLY</vt:lpstr>
      <vt:lpstr>What can we expect from health in old age?</vt:lpstr>
      <vt:lpstr>Obesity and chronic renal failure</vt:lpstr>
      <vt:lpstr>Water metabolism in the elderly</vt:lpstr>
      <vt:lpstr>Water metabolism</vt:lpstr>
      <vt:lpstr>Water balance regulation</vt:lpstr>
      <vt:lpstr>Water intake regulation</vt:lpstr>
      <vt:lpstr>Daily water needs</vt:lpstr>
      <vt:lpstr>The mechanism of thirst/why do we drink?</vt:lpstr>
      <vt:lpstr>Physiological response to thirst</vt:lpstr>
      <vt:lpstr>Physiological water loss</vt:lpstr>
      <vt:lpstr>Disorder of water metabolism</vt:lpstr>
      <vt:lpstr>Water metabolism in the elderly</vt:lpstr>
      <vt:lpstr>Water metabolism in the elderly</vt:lpstr>
      <vt:lpstr>Factors regulating water homeostasis</vt:lpstr>
      <vt:lpstr>Metabolism of water in the elderly</vt:lpstr>
      <vt:lpstr>Sodium metabolism in the elderly</vt:lpstr>
      <vt:lpstr>Sodium metabolism in the elderly</vt:lpstr>
      <vt:lpstr>Monitoring of hyponatremia</vt:lpstr>
      <vt:lpstr>Factors contributing to the occurrence of hyponatremia</vt:lpstr>
      <vt:lpstr>Symptoms and signs of hyponatremia</vt:lpstr>
      <vt:lpstr>Therapy of hyponatremia</vt:lpstr>
      <vt:lpstr>Therapy of hyponatremia</vt:lpstr>
      <vt:lpstr>Therapy of hyponatremia</vt:lpstr>
      <vt:lpstr>Hypernatremia in the elderly</vt:lpstr>
      <vt:lpstr>Hypernatremia in the elderly</vt:lpstr>
      <vt:lpstr>Symptoms and signs of hypernatremia</vt:lpstr>
      <vt:lpstr>Assessment of patients with hypernatremia</vt:lpstr>
      <vt:lpstr>Therapy of hypernatremia</vt:lpstr>
      <vt:lpstr>Therapy of hypernatremia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СТАРОСТ И ПОРЕМЕЋАЈ ХОМЕОСТАЗЕ ВОДЕ И СОЛИ У СТАРИХ</dc:title>
  <dc:creator>Stolic</dc:creator>
  <cp:lastModifiedBy>Tomislav NIkolic</cp:lastModifiedBy>
  <cp:revision>134</cp:revision>
  <dcterms:created xsi:type="dcterms:W3CDTF">2016-02-10T17:09:07Z</dcterms:created>
  <dcterms:modified xsi:type="dcterms:W3CDTF">2024-02-14T21:37:37Z</dcterms:modified>
</cp:coreProperties>
</file>